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Lst>
  <p:notesMasterIdLst>
    <p:notesMasterId r:id="rId3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8" r:id="rId24"/>
    <p:sldId id="277" r:id="rId25"/>
    <p:sldId id="279" r:id="rId26"/>
    <p:sldId id="280" r:id="rId27"/>
    <p:sldId id="281" r:id="rId28"/>
    <p:sldId id="282" r:id="rId29"/>
    <p:sldId id="283" r:id="rId30"/>
    <p:sldId id="284" r:id="rId31"/>
    <p:sldId id="285" r:id="rId32"/>
    <p:sldId id="286" r:id="rId33"/>
    <p:sldId id="287" r:id="rId34"/>
    <p:sldId id="288"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709" autoAdjust="0"/>
    <p:restoredTop sz="94660"/>
  </p:normalViewPr>
  <p:slideViewPr>
    <p:cSldViewPr snapToGrid="0">
      <p:cViewPr>
        <p:scale>
          <a:sx n="33" d="100"/>
          <a:sy n="33" d="100"/>
        </p:scale>
        <p:origin x="2602" y="101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jpg>
</file>

<file path=ppt/media/image14.png>
</file>

<file path=ppt/media/image15.jpg>
</file>

<file path=ppt/media/image16.jpg>
</file>

<file path=ppt/media/image17.jpeg>
</file>

<file path=ppt/media/image18.jpg>
</file>

<file path=ppt/media/image19.jpg>
</file>

<file path=ppt/media/image2.png>
</file>

<file path=ppt/media/image20.png>
</file>

<file path=ppt/media/image21.jpg>
</file>

<file path=ppt/media/image22.jpeg>
</file>

<file path=ppt/media/image23.jpg>
</file>

<file path=ppt/media/image24.jpg>
</file>

<file path=ppt/media/image25.png>
</file>

<file path=ppt/media/image26.png>
</file>

<file path=ppt/media/image27.png>
</file>

<file path=ppt/media/image28.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7BB1E9-B508-469F-9BFF-7404E9265D1E}" type="datetimeFigureOut">
              <a:rPr lang="zh-CN" altLang="en-US" smtClean="0"/>
              <a:t>2021/1/15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3B09BF-BE06-49CD-BFEE-0948BF4E123D}" type="slidenum">
              <a:rPr lang="zh-CN" altLang="en-US" smtClean="0"/>
              <a:t>‹#›</a:t>
            </a:fld>
            <a:endParaRPr lang="zh-CN" altLang="en-US"/>
          </a:p>
        </p:txBody>
      </p:sp>
    </p:spTree>
    <p:extLst>
      <p:ext uri="{BB962C8B-B14F-4D97-AF65-F5344CB8AC3E}">
        <p14:creationId xmlns:p14="http://schemas.microsoft.com/office/powerpoint/2010/main" val="3612884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63B09BF-BE06-49CD-BFEE-0948BF4E123D}" type="slidenum">
              <a:rPr lang="zh-CN" altLang="en-US" smtClean="0"/>
              <a:t>30</a:t>
            </a:fld>
            <a:endParaRPr lang="zh-CN" altLang="en-US"/>
          </a:p>
        </p:txBody>
      </p:sp>
    </p:spTree>
    <p:extLst>
      <p:ext uri="{BB962C8B-B14F-4D97-AF65-F5344CB8AC3E}">
        <p14:creationId xmlns:p14="http://schemas.microsoft.com/office/powerpoint/2010/main" val="1686096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995718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436558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6740573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2977414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AAF55A-CDDF-4D08-9668-3EC66CF1E1F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31B6F9C-5B1B-45AC-867C-F023B9EF34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596B7BE-BE96-4032-8B24-3DC6C4825233}"/>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页脚占位符 4">
            <a:extLst>
              <a:ext uri="{FF2B5EF4-FFF2-40B4-BE49-F238E27FC236}">
                <a16:creationId xmlns:a16="http://schemas.microsoft.com/office/drawing/2014/main" id="{96833A8C-90EF-4DBF-896B-F6A13E01B924}"/>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0DDA5B27-893C-4113-835D-FE8755905B6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6606652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EB93C3-BCBD-4366-A53C-72510EACF53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194AE82-8287-42AA-BC65-4C8B9EB3FC6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4BA99A3-DD04-482E-8CAA-24A1273BE6DA}"/>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页脚占位符 4">
            <a:extLst>
              <a:ext uri="{FF2B5EF4-FFF2-40B4-BE49-F238E27FC236}">
                <a16:creationId xmlns:a16="http://schemas.microsoft.com/office/drawing/2014/main" id="{C29DB297-52B7-4313-B958-43B8B537A2DD}"/>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EB29C138-F529-4AAC-928A-CD1A56D31734}"/>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2537402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F798AD-5F6D-4A6C-9AC2-45867DB3C55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C08A6ED0-7413-454D-84BD-EF0E7AC520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448BD21-AE11-4CE2-98F3-D7FD415A7C9B}"/>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页脚占位符 4">
            <a:extLst>
              <a:ext uri="{FF2B5EF4-FFF2-40B4-BE49-F238E27FC236}">
                <a16:creationId xmlns:a16="http://schemas.microsoft.com/office/drawing/2014/main" id="{EEE1F3D5-6A89-449D-9C73-3C07E3E480B5}"/>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75318849-760A-441C-BCC3-15837FC2A8E9}"/>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7538041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26D3BB-E738-4295-AF76-5CA808EBDE9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AF8AA7E-B94A-4060-AE82-7E44C415E72D}"/>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3E9384A-0E53-4AF2-8D9E-B633BC71CF5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4171E23-0F72-450E-8421-B5E4E23A2DA7}"/>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6" name="页脚占位符 5">
            <a:extLst>
              <a:ext uri="{FF2B5EF4-FFF2-40B4-BE49-F238E27FC236}">
                <a16:creationId xmlns:a16="http://schemas.microsoft.com/office/drawing/2014/main" id="{A95F2CEF-0549-4FF9-9362-BF2692D3C7E7}"/>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0B64F1C8-7C78-4D9F-BC8F-0860A666E00C}"/>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0590701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DB6931-1BE9-4929-B0D1-AE07DCEB90F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5A3BB0D-7542-44FD-8F10-B3BD70FF11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74F537F-DD48-40B3-83AE-91F21FBB1F8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5641E161-4C74-4BB0-B977-39A9FF5016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F381F143-84FD-40CB-9B4D-F9F64A203D4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EC7EBAC-4F13-420D-A7A9-08F1F6DDFF90}"/>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8" name="页脚占位符 7">
            <a:extLst>
              <a:ext uri="{FF2B5EF4-FFF2-40B4-BE49-F238E27FC236}">
                <a16:creationId xmlns:a16="http://schemas.microsoft.com/office/drawing/2014/main" id="{821F49D0-15C9-4F5E-896D-C051D94C2249}"/>
              </a:ext>
            </a:extLst>
          </p:cNvPr>
          <p:cNvSpPr>
            <a:spLocks noGrp="1"/>
          </p:cNvSpPr>
          <p:nvPr>
            <p:ph type="ftr" sz="quarter" idx="11"/>
          </p:nvPr>
        </p:nvSpPr>
        <p:spPr/>
        <p:txBody>
          <a:bodyPr/>
          <a:lstStyle/>
          <a:p>
            <a:endParaRPr lang="en-US"/>
          </a:p>
        </p:txBody>
      </p:sp>
      <p:sp>
        <p:nvSpPr>
          <p:cNvPr id="9" name="灯片编号占位符 8">
            <a:extLst>
              <a:ext uri="{FF2B5EF4-FFF2-40B4-BE49-F238E27FC236}">
                <a16:creationId xmlns:a16="http://schemas.microsoft.com/office/drawing/2014/main" id="{83431831-AD07-4C90-974F-1AC81D61C50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6485781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9EA665-FB1B-472C-8AC2-B98283142BE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9D2F678C-6A18-4159-87F0-C4C1D5349175}"/>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4" name="页脚占位符 3">
            <a:extLst>
              <a:ext uri="{FF2B5EF4-FFF2-40B4-BE49-F238E27FC236}">
                <a16:creationId xmlns:a16="http://schemas.microsoft.com/office/drawing/2014/main" id="{DEEBD8CC-0D14-4BE0-B80E-A075B228076D}"/>
              </a:ext>
            </a:extLst>
          </p:cNvPr>
          <p:cNvSpPr>
            <a:spLocks noGrp="1"/>
          </p:cNvSpPr>
          <p:nvPr>
            <p:ph type="ftr" sz="quarter" idx="11"/>
          </p:nvPr>
        </p:nvSpPr>
        <p:spPr/>
        <p:txBody>
          <a:bodyPr/>
          <a:lstStyle/>
          <a:p>
            <a:endParaRPr lang="en-US"/>
          </a:p>
        </p:txBody>
      </p:sp>
      <p:sp>
        <p:nvSpPr>
          <p:cNvPr id="5" name="灯片编号占位符 4">
            <a:extLst>
              <a:ext uri="{FF2B5EF4-FFF2-40B4-BE49-F238E27FC236}">
                <a16:creationId xmlns:a16="http://schemas.microsoft.com/office/drawing/2014/main" id="{B26BEC4A-F701-41EE-A265-BAADB160A1C8}"/>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6306578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131B431-F530-41E3-839C-EE676A196798}"/>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3" name="页脚占位符 2">
            <a:extLst>
              <a:ext uri="{FF2B5EF4-FFF2-40B4-BE49-F238E27FC236}">
                <a16:creationId xmlns:a16="http://schemas.microsoft.com/office/drawing/2014/main" id="{15E299A0-CC06-4459-B73A-7D160CBE1449}"/>
              </a:ext>
            </a:extLst>
          </p:cNvPr>
          <p:cNvSpPr>
            <a:spLocks noGrp="1"/>
          </p:cNvSpPr>
          <p:nvPr>
            <p:ph type="ftr" sz="quarter" idx="11"/>
          </p:nvPr>
        </p:nvSpPr>
        <p:spPr/>
        <p:txBody>
          <a:bodyPr/>
          <a:lstStyle/>
          <a:p>
            <a:endParaRPr lang="en-US"/>
          </a:p>
        </p:txBody>
      </p:sp>
      <p:sp>
        <p:nvSpPr>
          <p:cNvPr id="4" name="灯片编号占位符 3">
            <a:extLst>
              <a:ext uri="{FF2B5EF4-FFF2-40B4-BE49-F238E27FC236}">
                <a16:creationId xmlns:a16="http://schemas.microsoft.com/office/drawing/2014/main" id="{6F7A734F-51F2-4F06-8760-67E930AD0596}"/>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80880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5694820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409B07-08D8-45DC-973B-FD0E58B384F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9850BB7-0AE7-4D97-AE84-3BE34E2516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32297B72-BF92-4ED2-AAEE-333B72C867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CD53EE5-0ACA-4082-BB92-C0C67B7E0BF6}"/>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6" name="页脚占位符 5">
            <a:extLst>
              <a:ext uri="{FF2B5EF4-FFF2-40B4-BE49-F238E27FC236}">
                <a16:creationId xmlns:a16="http://schemas.microsoft.com/office/drawing/2014/main" id="{D2979254-45B7-42CD-A708-41DECCAA540A}"/>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9A5E4167-92F4-48CD-A4A5-09CE45FB4A0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042403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E302D2-BFDF-485D-B09B-9AAE1432C5F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EA38213-5EB7-4284-B455-3826D7121C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F661A17-1C95-4A8A-AD70-56A749828A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B0B82D6-4A9C-4FE8-90E8-5D31B4ABD54C}"/>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6" name="页脚占位符 5">
            <a:extLst>
              <a:ext uri="{FF2B5EF4-FFF2-40B4-BE49-F238E27FC236}">
                <a16:creationId xmlns:a16="http://schemas.microsoft.com/office/drawing/2014/main" id="{EFF19266-F1B1-48FF-93D1-353425E8D571}"/>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C1719055-0932-436F-ADF3-956D862134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2511679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C8ECE4-D41C-4B2A-B69C-E1960596422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5880403-F5F2-4491-9C4F-67CDA6984260}"/>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9CEFA2C-869C-483E-AF71-5FCE7E707902}"/>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页脚占位符 4">
            <a:extLst>
              <a:ext uri="{FF2B5EF4-FFF2-40B4-BE49-F238E27FC236}">
                <a16:creationId xmlns:a16="http://schemas.microsoft.com/office/drawing/2014/main" id="{63D89C02-0E25-40CC-9F51-EFBDBB5E66E6}"/>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7E14D92B-5FB8-4C2F-AE4F-92DC117765D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1974763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39A5F9E-5892-4DC4-AD5C-04F1697E30B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AB76D7B-09B3-4F27-8DD7-CEBD40D3B2F8}"/>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D02838B-571A-47CB-8A87-7BB7A923F8BA}"/>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页脚占位符 4">
            <a:extLst>
              <a:ext uri="{FF2B5EF4-FFF2-40B4-BE49-F238E27FC236}">
                <a16:creationId xmlns:a16="http://schemas.microsoft.com/office/drawing/2014/main" id="{F02B1332-C7C0-4589-915A-2D69489CE8E3}"/>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828CADCB-CA90-4717-AC6F-C0D40A6446E4}"/>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848058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9101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168489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863590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91134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391293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244022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1/15/2021</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78726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1/15/2021</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661096018"/>
      </p:ext>
    </p:extLst>
  </p:cSld>
  <p:clrMap bg1="lt1" tx1="dk1" bg2="lt2" tx2="dk2" accent1="accent1" accent2="accent2" accent3="accent3" accent4="accent4" accent5="accent5" accent6="accent6" hlink="hlink" folHlink="folHlink"/>
  <p:sldLayoutIdLst>
    <p:sldLayoutId id="2147483672" r:id="rId1"/>
    <p:sldLayoutId id="2147483671" r:id="rId2"/>
    <p:sldLayoutId id="2147483670" r:id="rId3"/>
    <p:sldLayoutId id="2147483669" r:id="rId4"/>
    <p:sldLayoutId id="2147483668" r:id="rId5"/>
    <p:sldLayoutId id="2147483667" r:id="rId6"/>
    <p:sldLayoutId id="2147483666" r:id="rId7"/>
    <p:sldLayoutId id="2147483665" r:id="rId8"/>
    <p:sldLayoutId id="2147483664" r:id="rId9"/>
    <p:sldLayoutId id="2147483663" r:id="rId10"/>
    <p:sldLayoutId id="2147483661" r:id="rId11"/>
    <p:sldLayoutId id="2147483662"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3F12D72-725A-4F19-A4BA-C013A3A086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006F6C3-14DE-4D9C-8355-AB5E612D8D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2FCFBE0-2CDE-4CE5-A5CA-EF8F728632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1/15/2021</a:t>
            </a:fld>
            <a:endParaRPr lang="en-US"/>
          </a:p>
        </p:txBody>
      </p:sp>
      <p:sp>
        <p:nvSpPr>
          <p:cNvPr id="5" name="页脚占位符 4">
            <a:extLst>
              <a:ext uri="{FF2B5EF4-FFF2-40B4-BE49-F238E27FC236}">
                <a16:creationId xmlns:a16="http://schemas.microsoft.com/office/drawing/2014/main" id="{0FE72F5C-AAF2-44DE-9B33-5EACC78575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灯片编号占位符 5">
            <a:extLst>
              <a:ext uri="{FF2B5EF4-FFF2-40B4-BE49-F238E27FC236}">
                <a16:creationId xmlns:a16="http://schemas.microsoft.com/office/drawing/2014/main" id="{15CE4F64-AA8D-4008-9187-FFAD640C03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3792157468"/>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Layout" Target="../slideLayouts/slideLayout14.xml"/><Relationship Id="rId4" Type="http://schemas.openxmlformats.org/officeDocument/2006/relationships/image" Target="../media/image1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slide" Target="slide16.xml"/><Relationship Id="rId1" Type="http://schemas.openxmlformats.org/officeDocument/2006/relationships/slideLayout" Target="../slideLayouts/slideLayout14.xml"/><Relationship Id="rId4" Type="http://schemas.openxmlformats.org/officeDocument/2006/relationships/slide" Target="slide17.xml"/></Relationships>
</file>

<file path=ppt/slides/_rels/slide16.xml.rels><?xml version="1.0" encoding="UTF-8" standalone="yes"?>
<Relationships xmlns="http://schemas.openxmlformats.org/package/2006/relationships"><Relationship Id="rId3" Type="http://schemas.openxmlformats.org/officeDocument/2006/relationships/slide" Target="slide15.xml"/><Relationship Id="rId2" Type="http://schemas.openxmlformats.org/officeDocument/2006/relationships/image" Target="../media/image17.jpeg"/><Relationship Id="rId1" Type="http://schemas.openxmlformats.org/officeDocument/2006/relationships/slideLayout" Target="../slideLayouts/slideLayout14.xml"/><Relationship Id="rId4" Type="http://schemas.openxmlformats.org/officeDocument/2006/relationships/image" Target="../media/image18.jpg"/></Relationships>
</file>

<file path=ppt/slides/_rels/slide17.xml.rels><?xml version="1.0" encoding="UTF-8" standalone="yes"?>
<Relationships xmlns="http://schemas.openxmlformats.org/package/2006/relationships"><Relationship Id="rId2" Type="http://schemas.openxmlformats.org/officeDocument/2006/relationships/slide" Target="slide15.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slide" Target="slide23.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slide" Target="slide20.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eg"/><Relationship Id="rId1" Type="http://schemas.openxmlformats.org/officeDocument/2006/relationships/slideLayout" Target="../slideLayouts/slideLayout14.xml"/><Relationship Id="rId4" Type="http://schemas.openxmlformats.org/officeDocument/2006/relationships/image" Target="../media/image24.jpg"/></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视频 12">
            <a:extLst>
              <a:ext uri="{FF2B5EF4-FFF2-40B4-BE49-F238E27FC236}">
                <a16:creationId xmlns:a16="http://schemas.microsoft.com/office/drawing/2014/main" id="{497BCD71-91F7-41A7-BE42-B4FB05F0520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58"/>
          <a:stretch/>
        </p:blipFill>
        <p:spPr>
          <a:xfrm>
            <a:off x="-996584" y="-598516"/>
            <a:ext cx="14094858" cy="7930341"/>
          </a:xfrm>
          <a:prstGeom prst="rect">
            <a:avLst/>
          </a:prstGeom>
        </p:spPr>
      </p:pic>
      <p:sp>
        <p:nvSpPr>
          <p:cNvPr id="2" name="标题 1">
            <a:extLst>
              <a:ext uri="{FF2B5EF4-FFF2-40B4-BE49-F238E27FC236}">
                <a16:creationId xmlns:a16="http://schemas.microsoft.com/office/drawing/2014/main" id="{F846E77E-4020-4B80-8B63-B91D3DF1197F}"/>
              </a:ext>
            </a:extLst>
          </p:cNvPr>
          <p:cNvSpPr>
            <a:spLocks noGrp="1"/>
          </p:cNvSpPr>
          <p:nvPr>
            <p:ph type="ctrTitle"/>
          </p:nvPr>
        </p:nvSpPr>
        <p:spPr>
          <a:xfrm>
            <a:off x="-1506656" y="4175008"/>
            <a:ext cx="9144000" cy="1302185"/>
          </a:xfrm>
        </p:spPr>
        <p:txBody>
          <a:bodyPr>
            <a:normAutofit/>
          </a:bodyPr>
          <a:lstStyle/>
          <a:p>
            <a:pPr algn="ctr"/>
            <a:r>
              <a:rPr lang="zh-CN" altLang="en-US" i="0" dirty="0">
                <a:solidFill>
                  <a:schemeClr val="bg1"/>
                </a:solidFill>
              </a:rPr>
              <a:t>中央处理器的发展</a:t>
            </a:r>
          </a:p>
        </p:txBody>
      </p:sp>
      <p:sp>
        <p:nvSpPr>
          <p:cNvPr id="3" name="副标题 2">
            <a:extLst>
              <a:ext uri="{FF2B5EF4-FFF2-40B4-BE49-F238E27FC236}">
                <a16:creationId xmlns:a16="http://schemas.microsoft.com/office/drawing/2014/main" id="{379FB32F-3514-4EB6-8C94-D554B34AE159}"/>
              </a:ext>
            </a:extLst>
          </p:cNvPr>
          <p:cNvSpPr>
            <a:spLocks noGrp="1"/>
          </p:cNvSpPr>
          <p:nvPr>
            <p:ph type="subTitle" idx="1"/>
          </p:nvPr>
        </p:nvSpPr>
        <p:spPr>
          <a:xfrm>
            <a:off x="1524000" y="5636465"/>
            <a:ext cx="9144000" cy="646785"/>
          </a:xfrm>
        </p:spPr>
        <p:txBody>
          <a:bodyPr>
            <a:normAutofit/>
          </a:bodyPr>
          <a:lstStyle/>
          <a:p>
            <a:pPr algn="ctr"/>
            <a:r>
              <a:rPr lang="en-US" altLang="zh-CN" dirty="0">
                <a:solidFill>
                  <a:schemeClr val="bg1"/>
                </a:solidFill>
              </a:rPr>
              <a:t>Infuse imagination</a:t>
            </a:r>
            <a:endParaRPr lang="zh-CN" altLang="en-US" dirty="0">
              <a:solidFill>
                <a:schemeClr val="bg1"/>
              </a:solidFill>
            </a:endParaRPr>
          </a:p>
        </p:txBody>
      </p:sp>
      <p:sp>
        <p:nvSpPr>
          <p:cNvPr id="5" name="文本框 4">
            <a:extLst>
              <a:ext uri="{FF2B5EF4-FFF2-40B4-BE49-F238E27FC236}">
                <a16:creationId xmlns:a16="http://schemas.microsoft.com/office/drawing/2014/main" id="{FA416F43-0ED4-4CDC-A514-20BFA920EF57}"/>
              </a:ext>
            </a:extLst>
          </p:cNvPr>
          <p:cNvSpPr txBox="1"/>
          <p:nvPr/>
        </p:nvSpPr>
        <p:spPr>
          <a:xfrm>
            <a:off x="9084515" y="5822918"/>
            <a:ext cx="2673398" cy="646331"/>
          </a:xfrm>
          <a:prstGeom prst="rect">
            <a:avLst/>
          </a:prstGeom>
          <a:noFill/>
        </p:spPr>
        <p:txBody>
          <a:bodyPr wrap="square" rtlCol="0">
            <a:spAutoFit/>
          </a:bodyPr>
          <a:lstStyle/>
          <a:p>
            <a:r>
              <a:rPr lang="zh-CN" altLang="en-US" dirty="0">
                <a:solidFill>
                  <a:schemeClr val="bg1"/>
                </a:solidFill>
              </a:rPr>
              <a:t>钱俊栋    </a:t>
            </a:r>
            <a:r>
              <a:rPr lang="en-US" altLang="zh-CN" dirty="0">
                <a:solidFill>
                  <a:schemeClr val="bg1"/>
                </a:solidFill>
              </a:rPr>
              <a:t>3200103149</a:t>
            </a:r>
            <a:r>
              <a:rPr lang="zh-CN" altLang="en-US" dirty="0">
                <a:solidFill>
                  <a:schemeClr val="bg1"/>
                </a:solidFill>
              </a:rPr>
              <a:t> </a:t>
            </a:r>
            <a:endParaRPr lang="en-US" altLang="zh-CN" dirty="0">
              <a:solidFill>
                <a:schemeClr val="bg1"/>
              </a:solidFill>
            </a:endParaRPr>
          </a:p>
          <a:p>
            <a:r>
              <a:rPr lang="en-US" altLang="zh-CN" dirty="0">
                <a:solidFill>
                  <a:schemeClr val="bg1"/>
                </a:solidFill>
              </a:rPr>
              <a:t>		  </a:t>
            </a:r>
            <a:r>
              <a:rPr lang="en-US" altLang="zh-CN" sz="1200" dirty="0">
                <a:solidFill>
                  <a:schemeClr val="bg1"/>
                </a:solidFill>
              </a:rPr>
              <a:t>2021-1</a:t>
            </a:r>
            <a:endParaRPr lang="zh-CN" altLang="en-US" dirty="0">
              <a:solidFill>
                <a:schemeClr val="bg1"/>
              </a:solidFill>
            </a:endParaRPr>
          </a:p>
        </p:txBody>
      </p:sp>
    </p:spTree>
    <p:extLst>
      <p:ext uri="{BB962C8B-B14F-4D97-AF65-F5344CB8AC3E}">
        <p14:creationId xmlns:p14="http://schemas.microsoft.com/office/powerpoint/2010/main" val="2023449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0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13"/>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89BB04-5274-4A58-95DD-C747195C888A}"/>
              </a:ext>
            </a:extLst>
          </p:cNvPr>
          <p:cNvSpPr>
            <a:spLocks noGrp="1"/>
          </p:cNvSpPr>
          <p:nvPr>
            <p:ph type="title"/>
          </p:nvPr>
        </p:nvSpPr>
        <p:spPr>
          <a:xfrm>
            <a:off x="719976" y="87085"/>
            <a:ext cx="4942113" cy="1807305"/>
          </a:xfrm>
        </p:spPr>
        <p:txBody>
          <a:bodyPr>
            <a:normAutofit/>
          </a:bodyPr>
          <a:lstStyle/>
          <a:p>
            <a:r>
              <a:rPr lang="en-US" altLang="zh-CN" sz="3400" dirty="0">
                <a:effectLst/>
                <a:latin typeface="+mn-lt"/>
                <a:ea typeface="微软雅黑" panose="020B0503020204020204" pitchFamily="34" charset="-122"/>
              </a:rPr>
              <a:t>Bulldozer</a:t>
            </a:r>
            <a:r>
              <a:rPr lang="en-US" altLang="zh-CN" sz="2800" dirty="0">
                <a:latin typeface="+mn-lt"/>
                <a:ea typeface="微软雅黑" panose="020B0503020204020204" pitchFamily="34" charset="-122"/>
              </a:rPr>
              <a:t>(</a:t>
            </a:r>
            <a:r>
              <a:rPr lang="zh-CN" altLang="en-US" sz="2800" dirty="0">
                <a:latin typeface="+mn-lt"/>
                <a:ea typeface="微软雅黑" panose="020B0503020204020204" pitchFamily="34" charset="-122"/>
              </a:rPr>
              <a:t>推土机</a:t>
            </a:r>
            <a:r>
              <a:rPr lang="en-US" altLang="zh-CN" sz="2800" dirty="0">
                <a:latin typeface="+mn-lt"/>
                <a:ea typeface="微软雅黑" panose="020B0503020204020204" pitchFamily="34" charset="-122"/>
              </a:rPr>
              <a:t>)</a:t>
            </a:r>
            <a:r>
              <a:rPr lang="en-US" altLang="zh-CN" sz="2800" dirty="0">
                <a:effectLst/>
                <a:latin typeface="+mn-lt"/>
                <a:ea typeface="微软雅黑" panose="020B0503020204020204" pitchFamily="34" charset="-122"/>
              </a:rPr>
              <a:t> </a:t>
            </a:r>
            <a:r>
              <a:rPr lang="zh-CN" altLang="en-US" sz="2800" dirty="0">
                <a:effectLst/>
                <a:latin typeface="+mn-lt"/>
                <a:ea typeface="微软雅黑" panose="020B0503020204020204" pitchFamily="34" charset="-122"/>
              </a:rPr>
              <a:t>架构：</a:t>
            </a:r>
            <a:r>
              <a:rPr lang="en-US" altLang="zh-CN" sz="2800" dirty="0">
                <a:effectLst/>
                <a:latin typeface="+mn-lt"/>
                <a:ea typeface="微软雅黑" panose="020B0503020204020204" pitchFamily="34" charset="-122"/>
              </a:rPr>
              <a:t>AMD</a:t>
            </a:r>
            <a:r>
              <a:rPr lang="zh-CN" altLang="en-US" sz="2800" dirty="0">
                <a:effectLst/>
                <a:latin typeface="+mn-lt"/>
                <a:ea typeface="微软雅黑" panose="020B0503020204020204" pitchFamily="34" charset="-122"/>
              </a:rPr>
              <a:t>的反击，</a:t>
            </a:r>
            <a:br>
              <a:rPr lang="en-US" altLang="zh-CN" sz="3400" dirty="0">
                <a:effectLst/>
                <a:latin typeface="+mn-lt"/>
                <a:ea typeface="微软雅黑" panose="020B0503020204020204" pitchFamily="34" charset="-122"/>
              </a:rPr>
            </a:br>
            <a:r>
              <a:rPr lang="zh-CN" altLang="en-US" sz="3400" b="1" dirty="0">
                <a:effectLst/>
                <a:latin typeface="+mn-lt"/>
                <a:ea typeface="微软雅黑" panose="020B0503020204020204" pitchFamily="34" charset="-122"/>
              </a:rPr>
              <a:t>彻底失败的反击</a:t>
            </a:r>
            <a:endParaRPr lang="zh-CN" altLang="en-US" sz="3400" b="1" dirty="0">
              <a:latin typeface="+mn-lt"/>
            </a:endParaRPr>
          </a:p>
        </p:txBody>
      </p:sp>
      <p:sp>
        <p:nvSpPr>
          <p:cNvPr id="3" name="内容占位符 2">
            <a:extLst>
              <a:ext uri="{FF2B5EF4-FFF2-40B4-BE49-F238E27FC236}">
                <a16:creationId xmlns:a16="http://schemas.microsoft.com/office/drawing/2014/main" id="{8512EC13-5A58-4A7D-9907-C21A4B00F888}"/>
              </a:ext>
            </a:extLst>
          </p:cNvPr>
          <p:cNvSpPr>
            <a:spLocks noGrp="1"/>
          </p:cNvSpPr>
          <p:nvPr>
            <p:ph idx="1"/>
          </p:nvPr>
        </p:nvSpPr>
        <p:spPr>
          <a:xfrm>
            <a:off x="838201" y="2333297"/>
            <a:ext cx="3816096" cy="2848303"/>
          </a:xfrm>
        </p:spPr>
        <p:txBody>
          <a:bodyPr>
            <a:normAutofit lnSpcReduction="10000"/>
          </a:bodyPr>
          <a:lstStyle/>
          <a:p>
            <a:pPr>
              <a:lnSpc>
                <a:spcPct val="90000"/>
              </a:lnSpc>
            </a:pPr>
            <a:r>
              <a:rPr lang="en-US" altLang="zh-CN" sz="1800" dirty="0">
                <a:latin typeface="宋体" panose="02010600030101010101" pitchFamily="2" charset="-122"/>
                <a:ea typeface="宋体" panose="02010600030101010101" pitchFamily="2" charset="-122"/>
              </a:rPr>
              <a:t>2011</a:t>
            </a:r>
            <a:r>
              <a:rPr lang="zh-CN" altLang="en-US" sz="1800" dirty="0">
                <a:latin typeface="宋体" panose="02010600030101010101" pitchFamily="2" charset="-122"/>
                <a:ea typeface="宋体" panose="02010600030101010101" pitchFamily="2" charset="-122"/>
              </a:rPr>
              <a:t>年，</a:t>
            </a:r>
            <a:r>
              <a:rPr lang="en-US" altLang="zh-CN" sz="1800" dirty="0">
                <a:latin typeface="宋体" panose="02010600030101010101" pitchFamily="2" charset="-122"/>
                <a:ea typeface="宋体" panose="02010600030101010101" pitchFamily="2" charset="-122"/>
              </a:rPr>
              <a:t>AMD</a:t>
            </a:r>
            <a:r>
              <a:rPr lang="zh-CN" altLang="en-US" sz="1800" b="0" i="0" dirty="0">
                <a:effectLst/>
                <a:latin typeface="宋体" panose="02010600030101010101" pitchFamily="2" charset="-122"/>
                <a:ea typeface="宋体" panose="02010600030101010101" pitchFamily="2" charset="-122"/>
              </a:rPr>
              <a:t>正式发布第一代推土机架构处理器</a:t>
            </a:r>
            <a:endParaRPr lang="en-US" altLang="zh-CN" sz="1800" b="0" i="0" dirty="0">
              <a:effectLst/>
              <a:latin typeface="宋体" panose="02010600030101010101" pitchFamily="2" charset="-122"/>
              <a:ea typeface="宋体" panose="02010600030101010101" pitchFamily="2" charset="-122"/>
            </a:endParaRPr>
          </a:p>
          <a:p>
            <a:pPr marL="0" indent="0">
              <a:lnSpc>
                <a:spcPct val="90000"/>
              </a:lnSpc>
              <a:buNone/>
            </a:pPr>
            <a:endParaRPr lang="en-US" altLang="zh-CN" sz="1300" dirty="0">
              <a:effectLst/>
              <a:latin typeface="宋体" panose="02010600030101010101" pitchFamily="2" charset="-122"/>
              <a:ea typeface="宋体" panose="02010600030101010101" pitchFamily="2" charset="-122"/>
            </a:endParaRPr>
          </a:p>
          <a:p>
            <a:pPr marL="0" indent="0">
              <a:lnSpc>
                <a:spcPct val="90000"/>
              </a:lnSpc>
              <a:buNone/>
            </a:pPr>
            <a:r>
              <a:rPr lang="zh-CN" altLang="en-US" sz="1800" dirty="0">
                <a:effectLst/>
                <a:latin typeface="宋体" panose="02010600030101010101" pitchFamily="2" charset="-122"/>
                <a:ea typeface="宋体" panose="02010600030101010101" pitchFamily="2" charset="-122"/>
              </a:rPr>
              <a:t>推土机架构的核心基础和灵魂，就是模块化设计</a:t>
            </a:r>
            <a:r>
              <a:rPr lang="zh-CN" altLang="en-US" sz="1800" dirty="0">
                <a:latin typeface="宋体" panose="02010600030101010101" pitchFamily="2" charset="-122"/>
                <a:ea typeface="宋体" panose="02010600030101010101" pitchFamily="2" charset="-122"/>
              </a:rPr>
              <a:t>，</a:t>
            </a:r>
            <a:r>
              <a:rPr lang="zh-CN" altLang="en-US" sz="1800" dirty="0">
                <a:effectLst/>
                <a:latin typeface="宋体" panose="02010600030101010101" pitchFamily="2" charset="-122"/>
                <a:ea typeface="宋体" panose="02010600030101010101" pitchFamily="2" charset="-122"/>
              </a:rPr>
              <a:t>即，把两个核心及相关单元封装成一个模块，</a:t>
            </a:r>
            <a:r>
              <a:rPr lang="zh-CN" altLang="en-US" sz="2000" b="1" dirty="0">
                <a:effectLst/>
                <a:latin typeface="宋体" panose="02010600030101010101" pitchFamily="2" charset="-122"/>
                <a:ea typeface="宋体" panose="02010600030101010101" pitchFamily="2" charset="-122"/>
              </a:rPr>
              <a:t>两个核心共用一个浮点运算单元，但每一个核心都有完整的整数运算单元</a:t>
            </a:r>
            <a:r>
              <a:rPr lang="zh-CN" altLang="en-US" sz="2000" b="1" dirty="0">
                <a:latin typeface="宋体" panose="02010600030101010101" pitchFamily="2" charset="-122"/>
                <a:ea typeface="宋体" panose="02010600030101010101" pitchFamily="2" charset="-122"/>
              </a:rPr>
              <a:t>。</a:t>
            </a:r>
            <a:r>
              <a:rPr lang="zh-CN" altLang="en-US" sz="1800" dirty="0">
                <a:effectLst/>
                <a:latin typeface="宋体" panose="02010600030101010101" pitchFamily="2" charset="-122"/>
                <a:ea typeface="宋体" panose="02010600030101010101" pitchFamily="2" charset="-122"/>
              </a:rPr>
              <a:t>这种设计使整数性能大幅提升，但是浮点性能羸弱</a:t>
            </a:r>
            <a:endParaRPr lang="en-US" altLang="zh-CN" sz="1800" dirty="0">
              <a:latin typeface="宋体" panose="02010600030101010101" pitchFamily="2" charset="-122"/>
              <a:ea typeface="宋体" panose="02010600030101010101" pitchFamily="2" charset="-122"/>
            </a:endParaRPr>
          </a:p>
          <a:p>
            <a:pPr marL="0" indent="0">
              <a:lnSpc>
                <a:spcPct val="90000"/>
              </a:lnSpc>
              <a:buNone/>
            </a:pPr>
            <a:endParaRPr lang="en-US" altLang="zh-CN" sz="1300" dirty="0">
              <a:effectLst/>
              <a:latin typeface="宋体" panose="02010600030101010101" pitchFamily="2" charset="-122"/>
              <a:ea typeface="宋体" panose="02010600030101010101" pitchFamily="2" charset="-122"/>
            </a:endParaRPr>
          </a:p>
        </p:txBody>
      </p:sp>
      <p:pic>
        <p:nvPicPr>
          <p:cNvPr id="5" name="图片 4" descr="图形用户界面&#10;&#10;描述已自动生成">
            <a:extLst>
              <a:ext uri="{FF2B5EF4-FFF2-40B4-BE49-F238E27FC236}">
                <a16:creationId xmlns:a16="http://schemas.microsoft.com/office/drawing/2014/main" id="{8497209D-2652-40ED-88AA-07C563F88A99}"/>
              </a:ext>
            </a:extLst>
          </p:cNvPr>
          <p:cNvPicPr>
            <a:picLocks noChangeAspect="1"/>
          </p:cNvPicPr>
          <p:nvPr/>
        </p:nvPicPr>
        <p:blipFill rotWithShape="1">
          <a:blip r:embed="rId2">
            <a:extLst>
              <a:ext uri="{28A0092B-C50C-407E-A947-70E740481C1C}">
                <a14:useLocalDpi xmlns:a14="http://schemas.microsoft.com/office/drawing/2010/main" val="0"/>
              </a:ext>
            </a:extLst>
          </a:blip>
          <a:srcRect l="22830" r="16153"/>
          <a:stretch/>
        </p:blipFill>
        <p:spPr>
          <a:xfrm>
            <a:off x="5682340" y="0"/>
            <a:ext cx="6526863" cy="6858000"/>
          </a:xfrm>
          <a:custGeom>
            <a:avLst/>
            <a:gdLst/>
            <a:ahLst/>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p:spPr>
      </p:pic>
      <p:sp>
        <p:nvSpPr>
          <p:cNvPr id="6" name="文本框 5">
            <a:extLst>
              <a:ext uri="{FF2B5EF4-FFF2-40B4-BE49-F238E27FC236}">
                <a16:creationId xmlns:a16="http://schemas.microsoft.com/office/drawing/2014/main" id="{2A511A8B-4F19-478D-944A-0A27DE7543EE}"/>
              </a:ext>
            </a:extLst>
          </p:cNvPr>
          <p:cNvSpPr txBox="1"/>
          <p:nvPr/>
        </p:nvSpPr>
        <p:spPr>
          <a:xfrm>
            <a:off x="152399" y="5415460"/>
            <a:ext cx="5410201" cy="1107996"/>
          </a:xfrm>
          <a:prstGeom prst="rect">
            <a:avLst/>
          </a:prstGeom>
          <a:noFill/>
        </p:spPr>
        <p:txBody>
          <a:bodyPr wrap="square" rtlCol="0">
            <a:spAutoFit/>
          </a:bodyPr>
          <a:lstStyle/>
          <a:p>
            <a:r>
              <a:rPr lang="en-US" altLang="zh-CN" sz="2400" dirty="0">
                <a:effectLst/>
                <a:latin typeface="宋体" panose="02010600030101010101" pitchFamily="2" charset="-122"/>
                <a:ea typeface="宋体" panose="02010600030101010101" pitchFamily="2" charset="-122"/>
              </a:rPr>
              <a:t>Bulldozer</a:t>
            </a:r>
            <a:r>
              <a:rPr lang="zh-CN" altLang="en-US" sz="2400" dirty="0">
                <a:effectLst/>
                <a:latin typeface="宋体" panose="02010600030101010101" pitchFamily="2" charset="-122"/>
                <a:ea typeface="宋体" panose="02010600030101010101" pitchFamily="2" charset="-122"/>
              </a:rPr>
              <a:t>的尝试像是一次赌博，可惜</a:t>
            </a:r>
            <a:r>
              <a:rPr lang="en-US" altLang="zh-CN" sz="2400" dirty="0">
                <a:effectLst/>
                <a:latin typeface="宋体" panose="02010600030101010101" pitchFamily="2" charset="-122"/>
                <a:ea typeface="宋体" panose="02010600030101010101" pitchFamily="2" charset="-122"/>
              </a:rPr>
              <a:t>AMD</a:t>
            </a:r>
            <a:r>
              <a:rPr lang="zh-CN" altLang="en-US" sz="2400" dirty="0">
                <a:effectLst/>
                <a:latin typeface="宋体" panose="02010600030101010101" pitchFamily="2" charset="-122"/>
                <a:ea typeface="宋体" panose="02010600030101010101" pitchFamily="2" charset="-122"/>
              </a:rPr>
              <a:t>，至少在那时，赌错了方向</a:t>
            </a:r>
            <a:endParaRPr lang="zh-CN" altLang="en-US"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4284029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25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par>
                          <p:cTn id="7" fill="hold">
                            <p:stCondLst>
                              <p:cond delay="250"/>
                            </p:stCondLst>
                            <p:childTnLst>
                              <p:par>
                                <p:cTn id="8" presetID="1" presetClass="entr" presetSubtype="0" fill="hold" grpId="0" nodeType="afterEffect">
                                  <p:stCondLst>
                                    <p:cond delay="250"/>
                                  </p:stCondLst>
                                  <p:childTnLst>
                                    <p:set>
                                      <p:cBhvr>
                                        <p:cTn id="9"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152401-9158-4AC6-BA6F-C76FD6537A82}"/>
              </a:ext>
            </a:extLst>
          </p:cNvPr>
          <p:cNvSpPr>
            <a:spLocks noGrp="1"/>
          </p:cNvSpPr>
          <p:nvPr>
            <p:ph type="title"/>
          </p:nvPr>
        </p:nvSpPr>
        <p:spPr/>
        <p:txBody>
          <a:bodyPr/>
          <a:lstStyle/>
          <a:p>
            <a:r>
              <a:rPr lang="zh-CN" altLang="en-US" dirty="0"/>
              <a:t>对该设计架构原因的猜测</a:t>
            </a:r>
          </a:p>
        </p:txBody>
      </p:sp>
      <p:sp>
        <p:nvSpPr>
          <p:cNvPr id="3" name="内容占位符 2">
            <a:extLst>
              <a:ext uri="{FF2B5EF4-FFF2-40B4-BE49-F238E27FC236}">
                <a16:creationId xmlns:a16="http://schemas.microsoft.com/office/drawing/2014/main" id="{B16101F2-2521-40ED-ADD7-4D9309FA42B2}"/>
              </a:ext>
            </a:extLst>
          </p:cNvPr>
          <p:cNvSpPr>
            <a:spLocks noGrp="1"/>
          </p:cNvSpPr>
          <p:nvPr>
            <p:ph idx="1"/>
          </p:nvPr>
        </p:nvSpPr>
        <p:spPr>
          <a:xfrm>
            <a:off x="838200" y="2011680"/>
            <a:ext cx="10515600" cy="3714206"/>
          </a:xfrm>
        </p:spPr>
        <p:txBody>
          <a:bodyPr>
            <a:normAutofit/>
          </a:bodyPr>
          <a:lstStyle/>
          <a:p>
            <a:r>
              <a:rPr lang="zh-CN" altLang="en-US" sz="2600" dirty="0"/>
              <a:t>其一是认为目前</a:t>
            </a:r>
            <a:r>
              <a:rPr lang="en-US" altLang="zh-CN" sz="2600" dirty="0"/>
              <a:t>CPU</a:t>
            </a:r>
            <a:r>
              <a:rPr lang="zh-CN" altLang="en-US" sz="2600" dirty="0"/>
              <a:t>中超过</a:t>
            </a:r>
            <a:r>
              <a:rPr lang="en-US" altLang="zh-CN" sz="2600" dirty="0"/>
              <a:t>80%</a:t>
            </a:r>
            <a:r>
              <a:rPr lang="zh-CN" altLang="en-US" sz="2600" dirty="0"/>
              <a:t>的运算都是整数运算，增加一个整数单元的好处是显而易见的，用增加</a:t>
            </a:r>
            <a:r>
              <a:rPr lang="en-US" altLang="zh-CN" sz="2600" dirty="0"/>
              <a:t>5%</a:t>
            </a:r>
            <a:r>
              <a:rPr lang="zh-CN" altLang="en-US" sz="2600" dirty="0"/>
              <a:t>的核心面积的微小代价即可换来</a:t>
            </a:r>
            <a:r>
              <a:rPr lang="en-US" altLang="zh-CN" sz="2600" dirty="0"/>
              <a:t>80%</a:t>
            </a:r>
            <a:r>
              <a:rPr lang="zh-CN" altLang="en-US" sz="2600" dirty="0"/>
              <a:t>的整数性能提升，而浮点运算在未来则可以交给</a:t>
            </a:r>
            <a:r>
              <a:rPr lang="en-US" altLang="zh-CN" sz="2600" dirty="0"/>
              <a:t>GPU</a:t>
            </a:r>
            <a:r>
              <a:rPr lang="zh-CN" altLang="en-US" sz="2600" dirty="0"/>
              <a:t>负责，这样更加高效。</a:t>
            </a:r>
            <a:endParaRPr lang="en-US" altLang="zh-CN" sz="2600" dirty="0"/>
          </a:p>
          <a:p>
            <a:r>
              <a:rPr lang="zh-CN" altLang="en-US" sz="2600" dirty="0"/>
              <a:t>其二是在未来，通用运算会持续向多线程发展，对线程的要求是无限的。</a:t>
            </a:r>
            <a:endParaRPr lang="en-US" altLang="zh-CN" sz="2600" dirty="0"/>
          </a:p>
          <a:p>
            <a:r>
              <a:rPr lang="zh-CN" altLang="en-US" sz="2600" dirty="0"/>
              <a:t>其三是未来大幅提升</a:t>
            </a:r>
            <a:r>
              <a:rPr lang="en-US" altLang="zh-CN" sz="2600" dirty="0"/>
              <a:t>CPU</a:t>
            </a:r>
            <a:r>
              <a:rPr lang="zh-CN" altLang="en-US" sz="2600" dirty="0"/>
              <a:t>频率是可以实现的，这可以弥补处理器单线程羸弱的问题。</a:t>
            </a:r>
          </a:p>
        </p:txBody>
      </p:sp>
    </p:spTree>
    <p:extLst>
      <p:ext uri="{BB962C8B-B14F-4D97-AF65-F5344CB8AC3E}">
        <p14:creationId xmlns:p14="http://schemas.microsoft.com/office/powerpoint/2010/main" val="2323042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29D55A-0BA1-4C0C-80EC-D497F1D65518}"/>
              </a:ext>
            </a:extLst>
          </p:cNvPr>
          <p:cNvSpPr>
            <a:spLocks noGrp="1"/>
          </p:cNvSpPr>
          <p:nvPr>
            <p:ph type="title"/>
          </p:nvPr>
        </p:nvSpPr>
        <p:spPr/>
        <p:txBody>
          <a:bodyPr/>
          <a:lstStyle/>
          <a:p>
            <a:r>
              <a:rPr lang="zh-CN" altLang="en-US" dirty="0"/>
              <a:t>问题是</a:t>
            </a:r>
            <a:r>
              <a:rPr lang="en-US" altLang="zh-CN" dirty="0"/>
              <a:t>……</a:t>
            </a:r>
            <a:endParaRPr lang="zh-CN" altLang="en-US" dirty="0"/>
          </a:p>
        </p:txBody>
      </p:sp>
      <p:sp>
        <p:nvSpPr>
          <p:cNvPr id="3" name="内容占位符 2">
            <a:extLst>
              <a:ext uri="{FF2B5EF4-FFF2-40B4-BE49-F238E27FC236}">
                <a16:creationId xmlns:a16="http://schemas.microsoft.com/office/drawing/2014/main" id="{C1ED5513-B6FF-4D05-87EE-37BB481B232A}"/>
              </a:ext>
            </a:extLst>
          </p:cNvPr>
          <p:cNvSpPr>
            <a:spLocks noGrp="1"/>
          </p:cNvSpPr>
          <p:nvPr>
            <p:ph idx="1"/>
          </p:nvPr>
        </p:nvSpPr>
        <p:spPr>
          <a:xfrm>
            <a:off x="838200" y="2011680"/>
            <a:ext cx="10515600" cy="1417320"/>
          </a:xfrm>
        </p:spPr>
        <p:txBody>
          <a:bodyPr/>
          <a:lstStyle/>
          <a:p>
            <a:pPr marL="0" indent="0">
              <a:buNone/>
            </a:pPr>
            <a:r>
              <a:rPr lang="zh-CN" altLang="en-US" dirty="0"/>
              <a:t>大多数用户的工作量仍然没法被平均分配到多个线程上去大多数程序多线程优化不好 ，单线程的运行依旧占据了用户绝大多数使用的使用场景。</a:t>
            </a:r>
          </a:p>
        </p:txBody>
      </p:sp>
      <p:sp>
        <p:nvSpPr>
          <p:cNvPr id="4" name="文本框 3">
            <a:extLst>
              <a:ext uri="{FF2B5EF4-FFF2-40B4-BE49-F238E27FC236}">
                <a16:creationId xmlns:a16="http://schemas.microsoft.com/office/drawing/2014/main" id="{6E9EC31F-C7E8-48C7-A678-56F5025B51AF}"/>
              </a:ext>
            </a:extLst>
          </p:cNvPr>
          <p:cNvSpPr txBox="1"/>
          <p:nvPr/>
        </p:nvSpPr>
        <p:spPr>
          <a:xfrm>
            <a:off x="838200" y="3749992"/>
            <a:ext cx="10613571" cy="2092881"/>
          </a:xfrm>
          <a:prstGeom prst="rect">
            <a:avLst/>
          </a:prstGeom>
          <a:noFill/>
        </p:spPr>
        <p:txBody>
          <a:bodyPr wrap="square" rtlCol="0">
            <a:spAutoFit/>
          </a:bodyPr>
          <a:lstStyle/>
          <a:p>
            <a:r>
              <a:rPr lang="zh-CN" altLang="en-US" dirty="0"/>
              <a:t> </a:t>
            </a:r>
            <a:r>
              <a:rPr lang="zh-CN" altLang="en-US" sz="2800" dirty="0"/>
              <a:t>另一方面，浮点单元的共享意味着充满浮点算术的应用程序就没有足够的运行资源。虽然基于</a:t>
            </a:r>
            <a:r>
              <a:rPr lang="en-US" altLang="zh-CN" sz="2800" dirty="0"/>
              <a:t>GPU</a:t>
            </a:r>
            <a:r>
              <a:rPr lang="zh-CN" altLang="en-US" sz="2800" dirty="0"/>
              <a:t>的计算在一些特定工作中非常重要</a:t>
            </a:r>
            <a:r>
              <a:rPr lang="en-US" altLang="zh-CN" sz="2800" dirty="0"/>
              <a:t>——</a:t>
            </a:r>
            <a:r>
              <a:rPr lang="zh-CN" altLang="en-US" sz="2800" dirty="0"/>
              <a:t>比如科学超级计算</a:t>
            </a:r>
            <a:r>
              <a:rPr lang="en-US" altLang="zh-CN" sz="2800" dirty="0"/>
              <a:t>——</a:t>
            </a:r>
            <a:r>
              <a:rPr lang="zh-CN" altLang="en-US" sz="2800" dirty="0"/>
              <a:t>但主流应用程序还是更依赖</a:t>
            </a:r>
            <a:r>
              <a:rPr lang="en-US" altLang="zh-CN" sz="2800" dirty="0"/>
              <a:t>CPU</a:t>
            </a:r>
            <a:r>
              <a:rPr lang="zh-CN" altLang="en-US" sz="2800" dirty="0"/>
              <a:t>来做浮点运算。</a:t>
            </a:r>
          </a:p>
          <a:p>
            <a:endParaRPr lang="zh-CN" altLang="en-US" dirty="0"/>
          </a:p>
        </p:txBody>
      </p:sp>
    </p:spTree>
    <p:extLst>
      <p:ext uri="{BB962C8B-B14F-4D97-AF65-F5344CB8AC3E}">
        <p14:creationId xmlns:p14="http://schemas.microsoft.com/office/powerpoint/2010/main" val="3400367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C864B7-8907-467D-8E18-6BE0B7528A99}"/>
              </a:ext>
            </a:extLst>
          </p:cNvPr>
          <p:cNvSpPr>
            <a:spLocks noGrp="1"/>
          </p:cNvSpPr>
          <p:nvPr>
            <p:ph type="title"/>
          </p:nvPr>
        </p:nvSpPr>
        <p:spPr>
          <a:xfrm>
            <a:off x="838201" y="365125"/>
            <a:ext cx="3816095" cy="1807305"/>
          </a:xfrm>
        </p:spPr>
        <p:txBody>
          <a:bodyPr>
            <a:normAutofit/>
          </a:bodyPr>
          <a:lstStyle/>
          <a:p>
            <a:r>
              <a:rPr lang="en-US" altLang="zh-CN" dirty="0"/>
              <a:t>Let Ryzen be!</a:t>
            </a:r>
            <a:endParaRPr lang="zh-CN" altLang="en-US" dirty="0"/>
          </a:p>
        </p:txBody>
      </p:sp>
      <p:sp>
        <p:nvSpPr>
          <p:cNvPr id="3" name="内容占位符 2">
            <a:extLst>
              <a:ext uri="{FF2B5EF4-FFF2-40B4-BE49-F238E27FC236}">
                <a16:creationId xmlns:a16="http://schemas.microsoft.com/office/drawing/2014/main" id="{682A60DF-E77C-4B7F-854F-FFC712EB5A80}"/>
              </a:ext>
            </a:extLst>
          </p:cNvPr>
          <p:cNvSpPr>
            <a:spLocks noGrp="1"/>
          </p:cNvSpPr>
          <p:nvPr>
            <p:ph idx="1"/>
          </p:nvPr>
        </p:nvSpPr>
        <p:spPr>
          <a:xfrm>
            <a:off x="838201" y="2333297"/>
            <a:ext cx="3816096" cy="3843666"/>
          </a:xfrm>
        </p:spPr>
        <p:txBody>
          <a:bodyPr>
            <a:normAutofit/>
          </a:bodyPr>
          <a:lstStyle/>
          <a:p>
            <a:pPr marL="0" indent="0">
              <a:buNone/>
            </a:pPr>
            <a:r>
              <a:rPr lang="en-US" altLang="zh-CN" sz="2000" dirty="0"/>
              <a:t>Intel:</a:t>
            </a:r>
            <a:r>
              <a:rPr lang="en-US" altLang="zh-CN" sz="2000" dirty="0">
                <a:latin typeface="+mn-ea"/>
              </a:rPr>
              <a:t>??</a:t>
            </a:r>
            <a:endParaRPr lang="zh-CN" altLang="en-US" sz="2000" dirty="0">
              <a:latin typeface="+mn-ea"/>
            </a:endParaRPr>
          </a:p>
        </p:txBody>
      </p:sp>
      <p:pic>
        <p:nvPicPr>
          <p:cNvPr id="4" name="内容占位符 4" descr="图表, 直方图&#10;&#10;描述已自动生成">
            <a:extLst>
              <a:ext uri="{FF2B5EF4-FFF2-40B4-BE49-F238E27FC236}">
                <a16:creationId xmlns:a16="http://schemas.microsoft.com/office/drawing/2014/main" id="{F0FA031C-1FCC-48F4-A530-4E7A148102E1}"/>
              </a:ext>
            </a:extLst>
          </p:cNvPr>
          <p:cNvPicPr>
            <a:picLocks noChangeAspect="1"/>
          </p:cNvPicPr>
          <p:nvPr/>
        </p:nvPicPr>
        <p:blipFill rotWithShape="1">
          <a:blip r:embed="rId2">
            <a:extLst>
              <a:ext uri="{28A0092B-C50C-407E-A947-70E740481C1C}">
                <a14:useLocalDpi xmlns:a14="http://schemas.microsoft.com/office/drawing/2010/main" val="0"/>
              </a:ext>
            </a:extLst>
          </a:blip>
          <a:srcRect l="8438" r="8480" b="-1"/>
          <a:stretch/>
        </p:blipFill>
        <p:spPr>
          <a:xfrm>
            <a:off x="4726728" y="10"/>
            <a:ext cx="7472381" cy="6857990"/>
          </a:xfrm>
          <a:custGeom>
            <a:avLst/>
            <a:gdLst/>
            <a:ahLst/>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p:spPr>
      </p:pic>
      <p:sp>
        <p:nvSpPr>
          <p:cNvPr id="5" name="椭圆 4">
            <a:extLst>
              <a:ext uri="{FF2B5EF4-FFF2-40B4-BE49-F238E27FC236}">
                <a16:creationId xmlns:a16="http://schemas.microsoft.com/office/drawing/2014/main" id="{20020E9E-E7B1-4472-BD2D-D285E1E24C39}"/>
              </a:ext>
            </a:extLst>
          </p:cNvPr>
          <p:cNvSpPr/>
          <p:nvPr/>
        </p:nvSpPr>
        <p:spPr>
          <a:xfrm>
            <a:off x="11527971" y="4800600"/>
            <a:ext cx="544286" cy="598714"/>
          </a:xfrm>
          <a:prstGeom prst="ellipse">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Picture 2" descr="AMD Ryzen">
            <a:extLst>
              <a:ext uri="{FF2B5EF4-FFF2-40B4-BE49-F238E27FC236}">
                <a16:creationId xmlns:a16="http://schemas.microsoft.com/office/drawing/2014/main" id="{B46DCA00-EFBE-4911-BC14-2E6333590EA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4616"/>
          <a:stretch/>
        </p:blipFill>
        <p:spPr bwMode="auto">
          <a:xfrm>
            <a:off x="-405442" y="3722601"/>
            <a:ext cx="5748973" cy="2454362"/>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CE44E512-3F7F-4AE8-87EC-1B7098C18E2C}"/>
              </a:ext>
            </a:extLst>
          </p:cNvPr>
          <p:cNvSpPr txBox="1"/>
          <p:nvPr/>
        </p:nvSpPr>
        <p:spPr>
          <a:xfrm>
            <a:off x="10918882" y="3870409"/>
            <a:ext cx="1306285" cy="769441"/>
          </a:xfrm>
          <a:prstGeom prst="rect">
            <a:avLst/>
          </a:prstGeom>
          <a:noFill/>
        </p:spPr>
        <p:txBody>
          <a:bodyPr wrap="square" rtlCol="0">
            <a:spAutoFit/>
          </a:bodyPr>
          <a:lstStyle/>
          <a:p>
            <a:r>
              <a:rPr lang="en-US" altLang="zh-CN" sz="4400" b="1" dirty="0">
                <a:latin typeface="+mn-ea"/>
              </a:rPr>
              <a:t>???</a:t>
            </a:r>
            <a:endParaRPr lang="zh-CN" altLang="en-US" b="1" dirty="0">
              <a:latin typeface="+mn-ea"/>
            </a:endParaRPr>
          </a:p>
        </p:txBody>
      </p:sp>
      <p:sp>
        <p:nvSpPr>
          <p:cNvPr id="8" name="矩形 7">
            <a:extLst>
              <a:ext uri="{FF2B5EF4-FFF2-40B4-BE49-F238E27FC236}">
                <a16:creationId xmlns:a16="http://schemas.microsoft.com/office/drawing/2014/main" id="{196B934B-D9E9-43A4-B67F-A165F26E5D5E}"/>
              </a:ext>
            </a:extLst>
          </p:cNvPr>
          <p:cNvSpPr/>
          <p:nvPr/>
        </p:nvSpPr>
        <p:spPr>
          <a:xfrm>
            <a:off x="654880" y="2288746"/>
            <a:ext cx="1530417" cy="4484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F64D150C-D922-4009-945A-41CB6B96EBEC}"/>
              </a:ext>
            </a:extLst>
          </p:cNvPr>
          <p:cNvSpPr txBox="1"/>
          <p:nvPr/>
        </p:nvSpPr>
        <p:spPr>
          <a:xfrm>
            <a:off x="838200" y="2172430"/>
            <a:ext cx="1918959" cy="369332"/>
          </a:xfrm>
          <a:prstGeom prst="rect">
            <a:avLst/>
          </a:prstGeom>
          <a:noFill/>
        </p:spPr>
        <p:txBody>
          <a:bodyPr wrap="square" rtlCol="0">
            <a:spAutoFit/>
          </a:bodyPr>
          <a:lstStyle/>
          <a:p>
            <a:r>
              <a:rPr lang="en-US" altLang="zh-CN" dirty="0"/>
              <a:t>14nm++++</a:t>
            </a:r>
            <a:endParaRPr lang="zh-CN" altLang="en-US" dirty="0"/>
          </a:p>
        </p:txBody>
      </p:sp>
      <p:pic>
        <p:nvPicPr>
          <p:cNvPr id="12" name="图片 11" descr="文本&#10;&#10;描述已自动生成">
            <a:extLst>
              <a:ext uri="{FF2B5EF4-FFF2-40B4-BE49-F238E27FC236}">
                <a16:creationId xmlns:a16="http://schemas.microsoft.com/office/drawing/2014/main" id="{5C8BE228-A449-431F-AB46-4961381F3D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199" y="2050953"/>
            <a:ext cx="1836329" cy="1084446"/>
          </a:xfrm>
          <a:prstGeom prst="rect">
            <a:avLst/>
          </a:prstGeom>
        </p:spPr>
      </p:pic>
    </p:spTree>
    <p:extLst>
      <p:ext uri="{BB962C8B-B14F-4D97-AF65-F5344CB8AC3E}">
        <p14:creationId xmlns:p14="http://schemas.microsoft.com/office/powerpoint/2010/main" val="1076604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grpId="1" nodeType="clickEffect">
                                  <p:stCondLst>
                                    <p:cond delay="0"/>
                                  </p:stCondLst>
                                  <p:childTnLst>
                                    <p:set>
                                      <p:cBhvr>
                                        <p:cTn id="15" dur="1" fill="hold">
                                          <p:stCondLst>
                                            <p:cond delay="0"/>
                                          </p:stCondLst>
                                        </p:cTn>
                                        <p:tgtEl>
                                          <p:spTgt spid="6"/>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500"/>
                            </p:stCondLst>
                            <p:childTnLst>
                              <p:par>
                                <p:cTn id="22" presetID="10" presetClass="entr" presetSubtype="0" fill="hold" nodeType="afterEffect">
                                  <p:stCondLst>
                                    <p:cond delay="25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animBg="1"/>
      <p:bldP spid="6" grpId="0"/>
      <p:bldP spid="6" grpId="1"/>
      <p:bldP spid="8" grpId="0" animBg="1"/>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AA0B-B8EE-4998-AA43-01574E891380}"/>
              </a:ext>
            </a:extLst>
          </p:cNvPr>
          <p:cNvSpPr>
            <a:spLocks noGrp="1"/>
          </p:cNvSpPr>
          <p:nvPr>
            <p:ph type="title"/>
          </p:nvPr>
        </p:nvSpPr>
        <p:spPr/>
        <p:txBody>
          <a:bodyPr>
            <a:normAutofit/>
          </a:bodyPr>
          <a:lstStyle/>
          <a:p>
            <a:r>
              <a:rPr lang="en-US" altLang="zh-CN" sz="2800" dirty="0">
                <a:solidFill>
                  <a:srgbClr val="454545"/>
                </a:solidFill>
                <a:effectLst/>
                <a:ea typeface="微软雅黑" panose="020B0503020204020204" pitchFamily="34" charset="-122"/>
              </a:rPr>
              <a:t>Intel Core</a:t>
            </a:r>
            <a:endParaRPr lang="zh-CN" altLang="en-US" sz="5400" dirty="0"/>
          </a:p>
        </p:txBody>
      </p:sp>
      <p:sp>
        <p:nvSpPr>
          <p:cNvPr id="3" name="内容占位符 2">
            <a:extLst>
              <a:ext uri="{FF2B5EF4-FFF2-40B4-BE49-F238E27FC236}">
                <a16:creationId xmlns:a16="http://schemas.microsoft.com/office/drawing/2014/main" id="{5C6FB251-A1E4-4C99-9FAE-BD395ED31AB3}"/>
              </a:ext>
            </a:extLst>
          </p:cNvPr>
          <p:cNvSpPr>
            <a:spLocks noGrp="1"/>
          </p:cNvSpPr>
          <p:nvPr>
            <p:ph idx="1"/>
          </p:nvPr>
        </p:nvSpPr>
        <p:spPr>
          <a:xfrm>
            <a:off x="838200" y="2011680"/>
            <a:ext cx="10515600" cy="2531444"/>
          </a:xfrm>
        </p:spPr>
        <p:txBody>
          <a:bodyPr/>
          <a:lstStyle/>
          <a:p>
            <a:pPr marL="0" indent="0">
              <a:buNone/>
            </a:pPr>
            <a:r>
              <a:rPr lang="zh-CN" altLang="en-US" sz="2800" b="1" dirty="0">
                <a:solidFill>
                  <a:srgbClr val="454545"/>
                </a:solidFill>
                <a:effectLst/>
                <a:ea typeface="微软雅黑" panose="020B0503020204020204" pitchFamily="34" charset="-122"/>
              </a:rPr>
              <a:t>相对落后</a:t>
            </a:r>
            <a:r>
              <a:rPr lang="zh-CN" altLang="en-US" sz="2800" dirty="0">
                <a:solidFill>
                  <a:srgbClr val="454545"/>
                </a:solidFill>
                <a:effectLst/>
                <a:ea typeface="微软雅黑" panose="020B0503020204020204" pitchFamily="34" charset="-122"/>
              </a:rPr>
              <a:t>的制程工艺</a:t>
            </a:r>
            <a:r>
              <a:rPr lang="en-US" altLang="zh-CN" dirty="0">
                <a:solidFill>
                  <a:srgbClr val="454545"/>
                </a:solidFill>
                <a:effectLst/>
                <a:latin typeface="微软雅黑" panose="020B0503020204020204" pitchFamily="34" charset="-122"/>
                <a:ea typeface="微软雅黑" panose="020B0503020204020204" pitchFamily="34" charset="-122"/>
              </a:rPr>
              <a:t>+</a:t>
            </a:r>
            <a:r>
              <a:rPr lang="zh-CN" altLang="en-US" dirty="0">
                <a:solidFill>
                  <a:srgbClr val="454545"/>
                </a:solidFill>
                <a:effectLst/>
                <a:latin typeface="微软雅黑" panose="020B0503020204020204" pitchFamily="34" charset="-122"/>
                <a:ea typeface="微软雅黑" panose="020B0503020204020204" pitchFamily="34" charset="-122"/>
              </a:rPr>
              <a:t>高主频</a:t>
            </a:r>
            <a:r>
              <a:rPr lang="en-US" altLang="zh-CN" dirty="0">
                <a:solidFill>
                  <a:srgbClr val="454545"/>
                </a:solidFill>
                <a:effectLst/>
                <a:latin typeface="微软雅黑" panose="020B0503020204020204" pitchFamily="34" charset="-122"/>
                <a:ea typeface="微软雅黑" panose="020B0503020204020204" pitchFamily="34" charset="-122"/>
              </a:rPr>
              <a:t>+</a:t>
            </a:r>
            <a:r>
              <a:rPr lang="zh-CN" altLang="en-US" dirty="0">
                <a:solidFill>
                  <a:srgbClr val="454545"/>
                </a:solidFill>
                <a:effectLst/>
                <a:latin typeface="微软雅黑" panose="020B0503020204020204" pitchFamily="34" charset="-122"/>
                <a:ea typeface="微软雅黑" panose="020B0503020204020204" pitchFamily="34" charset="-122"/>
              </a:rPr>
              <a:t>强调单核性能</a:t>
            </a:r>
            <a:endParaRPr lang="en-US" altLang="zh-CN" sz="2800" dirty="0">
              <a:solidFill>
                <a:srgbClr val="454545"/>
              </a:solidFill>
              <a:effectLst/>
              <a:ea typeface="微软雅黑" panose="020B0503020204020204" pitchFamily="34" charset="-122"/>
            </a:endParaRPr>
          </a:p>
          <a:p>
            <a:pPr marL="0" indent="0">
              <a:buNone/>
            </a:pPr>
            <a:endParaRPr lang="en-US" altLang="zh-CN" dirty="0">
              <a:solidFill>
                <a:srgbClr val="454545"/>
              </a:solidFill>
              <a:ea typeface="微软雅黑" panose="020B0503020204020204" pitchFamily="34" charset="-122"/>
            </a:endParaRPr>
          </a:p>
          <a:p>
            <a:pPr marL="0" indent="0">
              <a:buNone/>
            </a:pPr>
            <a:r>
              <a:rPr lang="en-US" altLang="zh-CN" sz="2800" dirty="0">
                <a:solidFill>
                  <a:srgbClr val="454545"/>
                </a:solidFill>
                <a:effectLst/>
                <a:ea typeface="微软雅黑" panose="020B0503020204020204" pitchFamily="34" charset="-122"/>
              </a:rPr>
              <a:t>Foundry</a:t>
            </a:r>
            <a:endParaRPr lang="zh-CN" altLang="en-US" dirty="0"/>
          </a:p>
        </p:txBody>
      </p:sp>
      <p:sp>
        <p:nvSpPr>
          <p:cNvPr id="6" name="文本框 5">
            <a:extLst>
              <a:ext uri="{FF2B5EF4-FFF2-40B4-BE49-F238E27FC236}">
                <a16:creationId xmlns:a16="http://schemas.microsoft.com/office/drawing/2014/main" id="{68EC5A01-05C4-4C97-B736-BB348151AB3A}"/>
              </a:ext>
            </a:extLst>
          </p:cNvPr>
          <p:cNvSpPr txBox="1"/>
          <p:nvPr/>
        </p:nvSpPr>
        <p:spPr>
          <a:xfrm>
            <a:off x="5197642" y="3244334"/>
            <a:ext cx="4446872" cy="369332"/>
          </a:xfrm>
          <a:prstGeom prst="rect">
            <a:avLst/>
          </a:prstGeom>
          <a:noFill/>
        </p:spPr>
        <p:txBody>
          <a:bodyPr wrap="square" rtlCol="0">
            <a:spAutoFit/>
          </a:bodyPr>
          <a:lstStyle/>
          <a:p>
            <a:r>
              <a:rPr lang="zh-CN" altLang="en-US" sz="1800" dirty="0">
                <a:solidFill>
                  <a:srgbClr val="454545"/>
                </a:solidFill>
                <a:effectLst/>
                <a:latin typeface="微软雅黑" panose="020B0503020204020204" pitchFamily="34" charset="-122"/>
                <a:ea typeface="微软雅黑" panose="020B0503020204020204" pitchFamily="34" charset="-122"/>
              </a:rPr>
              <a:t>优点：单核性能较强、内部通信延迟较低</a:t>
            </a:r>
            <a:endParaRPr lang="zh-CN" altLang="en-US" dirty="0"/>
          </a:p>
        </p:txBody>
      </p:sp>
      <p:sp>
        <p:nvSpPr>
          <p:cNvPr id="8" name="文本框 7">
            <a:extLst>
              <a:ext uri="{FF2B5EF4-FFF2-40B4-BE49-F238E27FC236}">
                <a16:creationId xmlns:a16="http://schemas.microsoft.com/office/drawing/2014/main" id="{C4A88235-29A3-4692-BF25-97CEF17FF337}"/>
              </a:ext>
            </a:extLst>
          </p:cNvPr>
          <p:cNvSpPr txBox="1"/>
          <p:nvPr/>
        </p:nvSpPr>
        <p:spPr>
          <a:xfrm>
            <a:off x="5197642" y="3749992"/>
            <a:ext cx="4812631" cy="369332"/>
          </a:xfrm>
          <a:prstGeom prst="rect">
            <a:avLst/>
          </a:prstGeom>
          <a:noFill/>
        </p:spPr>
        <p:txBody>
          <a:bodyPr wrap="square" rtlCol="0">
            <a:spAutoFit/>
          </a:bodyPr>
          <a:lstStyle/>
          <a:p>
            <a:r>
              <a:rPr lang="zh-CN" altLang="en-US" sz="1800" dirty="0">
                <a:solidFill>
                  <a:srgbClr val="454545"/>
                </a:solidFill>
                <a:effectLst/>
                <a:latin typeface="微软雅黑" panose="020B0503020204020204" pitchFamily="34" charset="-122"/>
                <a:ea typeface="微软雅黑" panose="020B0503020204020204" pitchFamily="34" charset="-122"/>
              </a:rPr>
              <a:t>缺点：耗能大，发热量大</a:t>
            </a:r>
            <a:endParaRPr lang="zh-CN" altLang="en-US" dirty="0"/>
          </a:p>
        </p:txBody>
      </p:sp>
    </p:spTree>
    <p:extLst>
      <p:ext uri="{BB962C8B-B14F-4D97-AF65-F5344CB8AC3E}">
        <p14:creationId xmlns:p14="http://schemas.microsoft.com/office/powerpoint/2010/main" val="326715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0402EC-9BB0-4E2D-9DED-3C8CF9A6B2EC}"/>
              </a:ext>
            </a:extLst>
          </p:cNvPr>
          <p:cNvSpPr>
            <a:spLocks noGrp="1"/>
          </p:cNvSpPr>
          <p:nvPr>
            <p:ph type="title"/>
          </p:nvPr>
        </p:nvSpPr>
        <p:spPr/>
        <p:txBody>
          <a:bodyPr>
            <a:normAutofit/>
          </a:bodyPr>
          <a:lstStyle/>
          <a:p>
            <a:r>
              <a:rPr lang="en-US" altLang="zh-CN" sz="3200" dirty="0">
                <a:solidFill>
                  <a:srgbClr val="454545"/>
                </a:solidFill>
                <a:effectLst/>
                <a:ea typeface="微软雅黑" panose="020B0503020204020204" pitchFamily="34" charset="-122"/>
              </a:rPr>
              <a:t>AMD Ryzen</a:t>
            </a:r>
            <a:endParaRPr lang="zh-CN" altLang="en-US" sz="6000" dirty="0"/>
          </a:p>
        </p:txBody>
      </p:sp>
      <p:sp>
        <p:nvSpPr>
          <p:cNvPr id="3" name="内容占位符 2">
            <a:extLst>
              <a:ext uri="{FF2B5EF4-FFF2-40B4-BE49-F238E27FC236}">
                <a16:creationId xmlns:a16="http://schemas.microsoft.com/office/drawing/2014/main" id="{D9A8CC36-FA1E-458D-81C0-492C5FAA65A1}"/>
              </a:ext>
            </a:extLst>
          </p:cNvPr>
          <p:cNvSpPr>
            <a:spLocks noGrp="1"/>
          </p:cNvSpPr>
          <p:nvPr>
            <p:ph idx="1"/>
          </p:nvPr>
        </p:nvSpPr>
        <p:spPr/>
        <p:txBody>
          <a:bodyPr/>
          <a:lstStyle/>
          <a:p>
            <a:r>
              <a:rPr lang="zh-CN" altLang="en-US" dirty="0">
                <a:solidFill>
                  <a:srgbClr val="454545"/>
                </a:solidFill>
                <a:latin typeface="微软雅黑" panose="020B0503020204020204" pitchFamily="34" charset="-122"/>
                <a:ea typeface="微软雅黑" panose="020B0503020204020204" pitchFamily="34" charset="-122"/>
              </a:rPr>
              <a:t>更先进的制程工艺</a:t>
            </a:r>
            <a:r>
              <a:rPr lang="en-US" altLang="zh-CN" dirty="0">
                <a:solidFill>
                  <a:srgbClr val="454545"/>
                </a:solidFill>
                <a:latin typeface="微软雅黑" panose="020B0503020204020204" pitchFamily="34" charset="-122"/>
                <a:ea typeface="微软雅黑" panose="020B0503020204020204" pitchFamily="34" charset="-122"/>
              </a:rPr>
              <a:t>+</a:t>
            </a:r>
            <a:r>
              <a:rPr lang="zh-CN" altLang="en-US" dirty="0">
                <a:solidFill>
                  <a:srgbClr val="454545"/>
                </a:solidFill>
                <a:latin typeface="微软雅黑" panose="020B0503020204020204" pitchFamily="34" charset="-122"/>
                <a:ea typeface="微软雅黑" panose="020B0503020204020204" pitchFamily="34" charset="-122"/>
              </a:rPr>
              <a:t>多核心设计</a:t>
            </a:r>
            <a:endParaRPr lang="en-US" altLang="zh-CN" dirty="0">
              <a:solidFill>
                <a:srgbClr val="454545"/>
              </a:solidFill>
              <a:latin typeface="微软雅黑" panose="020B0503020204020204" pitchFamily="34" charset="-122"/>
              <a:ea typeface="微软雅黑" panose="020B0503020204020204" pitchFamily="34" charset="-122"/>
            </a:endParaRPr>
          </a:p>
          <a:p>
            <a:endParaRPr lang="en-US" altLang="zh-CN" dirty="0"/>
          </a:p>
          <a:p>
            <a:r>
              <a:rPr lang="en-US" altLang="zh-CN" dirty="0">
                <a:solidFill>
                  <a:srgbClr val="454545"/>
                </a:solidFill>
                <a:ea typeface="微软雅黑" panose="020B0503020204020204" pitchFamily="34" charset="-122"/>
              </a:rPr>
              <a:t>Fabless</a:t>
            </a:r>
            <a:endParaRPr lang="zh-CN" altLang="en-US" dirty="0"/>
          </a:p>
        </p:txBody>
      </p:sp>
      <p:sp>
        <p:nvSpPr>
          <p:cNvPr id="5" name="文本框 4">
            <a:extLst>
              <a:ext uri="{FF2B5EF4-FFF2-40B4-BE49-F238E27FC236}">
                <a16:creationId xmlns:a16="http://schemas.microsoft.com/office/drawing/2014/main" id="{E7E9BBDF-8CA6-42B0-8A22-0222BB3DAF93}"/>
              </a:ext>
            </a:extLst>
          </p:cNvPr>
          <p:cNvSpPr txBox="1"/>
          <p:nvPr/>
        </p:nvSpPr>
        <p:spPr>
          <a:xfrm>
            <a:off x="4463716" y="3228945"/>
            <a:ext cx="5864192" cy="399779"/>
          </a:xfrm>
          <a:prstGeom prst="rect">
            <a:avLst/>
          </a:prstGeom>
          <a:noFill/>
        </p:spPr>
        <p:txBody>
          <a:bodyPr wrap="square">
            <a:spAutoFit/>
          </a:bodyPr>
          <a:lstStyle/>
          <a:p>
            <a:r>
              <a:rPr lang="zh-CN" altLang="en-US" sz="2000" dirty="0">
                <a:solidFill>
                  <a:srgbClr val="454545"/>
                </a:solidFill>
                <a:effectLst/>
                <a:latin typeface="微软雅黑" panose="020B0503020204020204" pitchFamily="34" charset="-122"/>
                <a:ea typeface="微软雅黑" panose="020B0503020204020204" pitchFamily="34" charset="-122"/>
              </a:rPr>
              <a:t>优点：</a:t>
            </a:r>
            <a:r>
              <a:rPr lang="zh-CN" altLang="en-US" sz="2000" dirty="0">
                <a:solidFill>
                  <a:srgbClr val="454545"/>
                </a:solidFill>
                <a:effectLst/>
                <a:latin typeface="微软雅黑" panose="020B0503020204020204" pitchFamily="34" charset="-122"/>
                <a:ea typeface="微软雅黑" panose="020B0503020204020204" pitchFamily="34" charset="-122"/>
                <a:hlinkClick r:id="rId2" action="ppaction://hlinksldjump"/>
              </a:rPr>
              <a:t>容易实现多核心数（</a:t>
            </a:r>
            <a:r>
              <a:rPr lang="en-US" altLang="zh-CN" sz="2000" dirty="0" err="1">
                <a:solidFill>
                  <a:srgbClr val="454545"/>
                </a:solidFill>
                <a:effectLst/>
                <a:latin typeface="微软雅黑" panose="020B0503020204020204" pitchFamily="34" charset="-122"/>
                <a:ea typeface="微软雅黑" panose="020B0503020204020204" pitchFamily="34" charset="-122"/>
                <a:hlinkClick r:id="rId2" action="ppaction://hlinksldjump"/>
              </a:rPr>
              <a:t>ccx&amp;ccd</a:t>
            </a:r>
            <a:r>
              <a:rPr lang="zh-CN" altLang="en-US" sz="2000" dirty="0">
                <a:solidFill>
                  <a:srgbClr val="454545"/>
                </a:solidFill>
                <a:effectLst/>
                <a:latin typeface="微软雅黑" panose="020B0503020204020204" pitchFamily="34" charset="-122"/>
                <a:ea typeface="微软雅黑" panose="020B0503020204020204" pitchFamily="34" charset="-122"/>
                <a:hlinkClick r:id="rId2" action="ppaction://hlinksldjump"/>
              </a:rPr>
              <a:t>） </a:t>
            </a:r>
            <a:r>
              <a:rPr lang="zh-CN" altLang="en-US" sz="2000" dirty="0">
                <a:solidFill>
                  <a:srgbClr val="454545"/>
                </a:solidFill>
                <a:effectLst/>
                <a:latin typeface="微软雅黑" panose="020B0503020204020204" pitchFamily="34" charset="-122"/>
                <a:ea typeface="微软雅黑" panose="020B0503020204020204" pitchFamily="34" charset="-122"/>
              </a:rPr>
              <a:t>，能耗比高</a:t>
            </a:r>
            <a:endParaRPr lang="zh-CN" altLang="en-US" sz="5400" dirty="0"/>
          </a:p>
        </p:txBody>
      </p:sp>
      <p:sp>
        <p:nvSpPr>
          <p:cNvPr id="7" name="文本框 6">
            <a:extLst>
              <a:ext uri="{FF2B5EF4-FFF2-40B4-BE49-F238E27FC236}">
                <a16:creationId xmlns:a16="http://schemas.microsoft.com/office/drawing/2014/main" id="{17C8E671-5362-42D4-ABA5-6775B13BD43F}"/>
              </a:ext>
            </a:extLst>
          </p:cNvPr>
          <p:cNvSpPr txBox="1"/>
          <p:nvPr/>
        </p:nvSpPr>
        <p:spPr>
          <a:xfrm>
            <a:off x="4463716" y="3680208"/>
            <a:ext cx="6403206" cy="400110"/>
          </a:xfrm>
          <a:prstGeom prst="rect">
            <a:avLst/>
          </a:prstGeom>
          <a:noFill/>
        </p:spPr>
        <p:txBody>
          <a:bodyPr wrap="square">
            <a:spAutoFit/>
          </a:bodyPr>
          <a:lstStyle/>
          <a:p>
            <a:r>
              <a:rPr lang="zh-CN" altLang="en-US" sz="2000" dirty="0">
                <a:solidFill>
                  <a:srgbClr val="454545"/>
                </a:solidFill>
                <a:effectLst/>
                <a:latin typeface="微软雅黑" panose="020B0503020204020204" pitchFamily="34" charset="-122"/>
                <a:ea typeface="微软雅黑" panose="020B0503020204020204" pitchFamily="34" charset="-122"/>
              </a:rPr>
              <a:t>缺点：主频较低，</a:t>
            </a:r>
            <a:r>
              <a:rPr lang="zh-CN" altLang="en-US" sz="2000" dirty="0">
                <a:solidFill>
                  <a:srgbClr val="454545"/>
                </a:solidFill>
                <a:effectLst/>
                <a:latin typeface="微软雅黑" panose="020B0503020204020204" pitchFamily="34" charset="-122"/>
                <a:ea typeface="微软雅黑" panose="020B0503020204020204" pitchFamily="34" charset="-122"/>
                <a:hlinkClick r:id="rId3" action="ppaction://hlinksldjump"/>
              </a:rPr>
              <a:t>通信</a:t>
            </a:r>
            <a:r>
              <a:rPr lang="zh-CN" altLang="en-US" sz="2000" dirty="0">
                <a:solidFill>
                  <a:srgbClr val="454545"/>
                </a:solidFill>
                <a:effectLst/>
                <a:latin typeface="微软雅黑" panose="020B0503020204020204" pitchFamily="34" charset="-122"/>
                <a:ea typeface="微软雅黑" panose="020B0503020204020204" pitchFamily="34" charset="-122"/>
              </a:rPr>
              <a:t>延迟大，</a:t>
            </a:r>
            <a:r>
              <a:rPr lang="zh-CN" altLang="en-US" sz="2000" dirty="0">
                <a:solidFill>
                  <a:srgbClr val="454545"/>
                </a:solidFill>
                <a:effectLst/>
                <a:latin typeface="微软雅黑" panose="020B0503020204020204" pitchFamily="34" charset="-122"/>
                <a:ea typeface="微软雅黑" panose="020B0503020204020204" pitchFamily="34" charset="-122"/>
                <a:hlinkClick r:id="rId4" action="ppaction://hlinksldjump"/>
              </a:rPr>
              <a:t>散热问题</a:t>
            </a:r>
            <a:endParaRPr lang="zh-CN" altLang="en-US" sz="2000" dirty="0"/>
          </a:p>
        </p:txBody>
      </p:sp>
    </p:spTree>
    <p:extLst>
      <p:ext uri="{BB962C8B-B14F-4D97-AF65-F5344CB8AC3E}">
        <p14:creationId xmlns:p14="http://schemas.microsoft.com/office/powerpoint/2010/main" val="7060049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图片 4" descr="图片包含 游戏机, 电子, 电路&#10;&#10;描述已自动生成">
            <a:extLst>
              <a:ext uri="{FF2B5EF4-FFF2-40B4-BE49-F238E27FC236}">
                <a16:creationId xmlns:a16="http://schemas.microsoft.com/office/drawing/2014/main" id="{19109EC5-D16C-447E-A9CB-505493094379}"/>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l="15889" r="4111"/>
          <a:stretch/>
        </p:blipFill>
        <p:spPr>
          <a:xfrm>
            <a:off x="19" y="0"/>
            <a:ext cx="12191981" cy="6857990"/>
          </a:xfrm>
          <a:prstGeom prst="rect">
            <a:avLst/>
          </a:prstGeom>
        </p:spPr>
      </p:pic>
      <p:sp>
        <p:nvSpPr>
          <p:cNvPr id="2" name="标题 1">
            <a:extLst>
              <a:ext uri="{FF2B5EF4-FFF2-40B4-BE49-F238E27FC236}">
                <a16:creationId xmlns:a16="http://schemas.microsoft.com/office/drawing/2014/main" id="{23B3C2B5-4FC4-4F16-834C-FF4FFB455EDE}"/>
              </a:ext>
            </a:extLst>
          </p:cNvPr>
          <p:cNvSpPr>
            <a:spLocks noGrp="1"/>
          </p:cNvSpPr>
          <p:nvPr>
            <p:ph type="title"/>
          </p:nvPr>
        </p:nvSpPr>
        <p:spPr/>
        <p:txBody>
          <a:bodyPr>
            <a:normAutofit/>
          </a:bodyPr>
          <a:lstStyle/>
          <a:p>
            <a:r>
              <a:rPr lang="en-US" altLang="zh-CN" dirty="0">
                <a:hlinkClick r:id="rId3" action="ppaction://hlinksldjump"/>
              </a:rPr>
              <a:t>MCM</a:t>
            </a:r>
            <a:endParaRPr lang="zh-CN" altLang="en-US" dirty="0"/>
          </a:p>
        </p:txBody>
      </p:sp>
      <p:sp>
        <p:nvSpPr>
          <p:cNvPr id="3" name="内容占位符 2">
            <a:extLst>
              <a:ext uri="{FF2B5EF4-FFF2-40B4-BE49-F238E27FC236}">
                <a16:creationId xmlns:a16="http://schemas.microsoft.com/office/drawing/2014/main" id="{5B400CAE-ACDC-4DFB-87EE-0AF9A3D21CFB}"/>
              </a:ext>
            </a:extLst>
          </p:cNvPr>
          <p:cNvSpPr>
            <a:spLocks noGrp="1"/>
          </p:cNvSpPr>
          <p:nvPr>
            <p:ph idx="1"/>
          </p:nvPr>
        </p:nvSpPr>
        <p:spPr>
          <a:xfrm>
            <a:off x="838201" y="2013625"/>
            <a:ext cx="4614759" cy="4163337"/>
          </a:xfrm>
        </p:spPr>
        <p:txBody>
          <a:bodyPr>
            <a:normAutofit/>
          </a:bodyPr>
          <a:lstStyle/>
          <a:p>
            <a:r>
              <a:rPr lang="en-US" altLang="zh-CN" sz="2000" dirty="0">
                <a:effectLst/>
                <a:latin typeface="微软雅黑" panose="020B0503020204020204" pitchFamily="34" charset="-122"/>
                <a:ea typeface="微软雅黑" panose="020B0503020204020204" pitchFamily="34" charset="-122"/>
              </a:rPr>
              <a:t>Multi-Chip Module</a:t>
            </a:r>
            <a:endParaRPr lang="zh-CN" altLang="en-US" sz="2000" dirty="0">
              <a:effectLst/>
            </a:endParaRPr>
          </a:p>
          <a:p>
            <a:r>
              <a:rPr lang="zh-CN" altLang="en-US" sz="2000" dirty="0">
                <a:effectLst/>
                <a:latin typeface="微软雅黑" panose="020B0503020204020204" pitchFamily="34" charset="-122"/>
                <a:ea typeface="微软雅黑" panose="020B0503020204020204" pitchFamily="34" charset="-122"/>
              </a:rPr>
              <a:t>多芯片模组，能在一个封装内容纳两个或两个以上的裸晶</a:t>
            </a:r>
            <a:endParaRPr lang="zh-CN" altLang="en-US" sz="2000" dirty="0"/>
          </a:p>
        </p:txBody>
      </p:sp>
      <p:pic>
        <p:nvPicPr>
          <p:cNvPr id="7" name="图片 6" descr="图片包含 游戏机, 电子, 电路&#10;&#10;描述已自动生成">
            <a:extLst>
              <a:ext uri="{FF2B5EF4-FFF2-40B4-BE49-F238E27FC236}">
                <a16:creationId xmlns:a16="http://schemas.microsoft.com/office/drawing/2014/main" id="{4FDE60A0-FE40-42E9-A48C-540036EFE904}"/>
              </a:ext>
            </a:extLst>
          </p:cNvPr>
          <p:cNvPicPr>
            <a:picLocks noChangeAspect="1"/>
          </p:cNvPicPr>
          <p:nvPr/>
        </p:nvPicPr>
        <p:blipFill rotWithShape="1">
          <a:blip r:embed="rId4">
            <a:extLst>
              <a:ext uri="{28A0092B-C50C-407E-A947-70E740481C1C}">
                <a14:useLocalDpi xmlns:a14="http://schemas.microsoft.com/office/drawing/2010/main" val="0"/>
              </a:ext>
            </a:extLst>
          </a:blip>
          <a:srcRect l="14609" r="14800"/>
          <a:stretch/>
        </p:blipFill>
        <p:spPr>
          <a:xfrm>
            <a:off x="6179023" y="703796"/>
            <a:ext cx="5283866" cy="4210442"/>
          </a:xfrm>
          <a:custGeom>
            <a:avLst/>
            <a:gdLst/>
            <a:ahLst/>
            <a:cxnLst/>
            <a:rect l="l" t="t" r="r" b="b"/>
            <a:pathLst>
              <a:path w="5283866" h="4210442">
                <a:moveTo>
                  <a:pt x="839883" y="18"/>
                </a:moveTo>
                <a:cubicBezTo>
                  <a:pt x="851945" y="328"/>
                  <a:pt x="864423" y="4671"/>
                  <a:pt x="875727" y="6050"/>
                </a:cubicBezTo>
                <a:cubicBezTo>
                  <a:pt x="1125267" y="36932"/>
                  <a:pt x="1374804" y="70296"/>
                  <a:pt x="1624617" y="99799"/>
                </a:cubicBezTo>
                <a:cubicBezTo>
                  <a:pt x="1858164" y="127373"/>
                  <a:pt x="2093363" y="133714"/>
                  <a:pt x="2328012" y="148051"/>
                </a:cubicBezTo>
                <a:cubicBezTo>
                  <a:pt x="2612016" y="165424"/>
                  <a:pt x="2895470" y="189965"/>
                  <a:pt x="3177820" y="228566"/>
                </a:cubicBezTo>
                <a:cubicBezTo>
                  <a:pt x="3373866" y="255590"/>
                  <a:pt x="3571843" y="274338"/>
                  <a:pt x="3770646" y="252831"/>
                </a:cubicBezTo>
                <a:cubicBezTo>
                  <a:pt x="3780572" y="251727"/>
                  <a:pt x="3791878" y="248144"/>
                  <a:pt x="3800149" y="251727"/>
                </a:cubicBezTo>
                <a:cubicBezTo>
                  <a:pt x="3896658" y="291986"/>
                  <a:pt x="4001986" y="263033"/>
                  <a:pt x="4102076" y="288400"/>
                </a:cubicBezTo>
                <a:cubicBezTo>
                  <a:pt x="4076434" y="386286"/>
                  <a:pt x="3966416" y="378289"/>
                  <a:pt x="3904377" y="446120"/>
                </a:cubicBezTo>
                <a:cubicBezTo>
                  <a:pt x="4005570" y="473141"/>
                  <a:pt x="4096562" y="500439"/>
                  <a:pt x="4188933" y="520843"/>
                </a:cubicBezTo>
                <a:cubicBezTo>
                  <a:pt x="4286818" y="542350"/>
                  <a:pt x="4369813" y="600531"/>
                  <a:pt x="4465492" y="626449"/>
                </a:cubicBezTo>
                <a:cubicBezTo>
                  <a:pt x="4485897" y="631964"/>
                  <a:pt x="4510437" y="651264"/>
                  <a:pt x="4517606" y="670015"/>
                </a:cubicBezTo>
                <a:cubicBezTo>
                  <a:pt x="4540768" y="730677"/>
                  <a:pt x="5003171" y="900804"/>
                  <a:pt x="4948576" y="954847"/>
                </a:cubicBezTo>
                <a:cubicBezTo>
                  <a:pt x="4925966" y="977182"/>
                  <a:pt x="4896738" y="993174"/>
                  <a:pt x="4866132" y="1015233"/>
                </a:cubicBezTo>
                <a:cubicBezTo>
                  <a:pt x="4912180" y="1056869"/>
                  <a:pt x="4964017" y="1075067"/>
                  <a:pt x="5019164" y="1087474"/>
                </a:cubicBezTo>
                <a:cubicBezTo>
                  <a:pt x="5035708" y="1091335"/>
                  <a:pt x="5051977" y="1099055"/>
                  <a:pt x="5053630" y="1117806"/>
                </a:cubicBezTo>
                <a:cubicBezTo>
                  <a:pt x="5055284" y="1137382"/>
                  <a:pt x="5038464" y="1145101"/>
                  <a:pt x="5024404" y="1154202"/>
                </a:cubicBezTo>
                <a:cubicBezTo>
                  <a:pt x="5004826" y="1166885"/>
                  <a:pt x="4985800" y="1177916"/>
                  <a:pt x="4960984" y="1179569"/>
                </a:cubicBezTo>
                <a:cubicBezTo>
                  <a:pt x="4920176" y="1182051"/>
                  <a:pt x="4900600" y="1217344"/>
                  <a:pt x="4876887" y="1243814"/>
                </a:cubicBezTo>
                <a:cubicBezTo>
                  <a:pt x="4863652" y="1258705"/>
                  <a:pt x="4857034" y="1288759"/>
                  <a:pt x="4880195" y="1293998"/>
                </a:cubicBezTo>
                <a:cubicBezTo>
                  <a:pt x="4935892" y="1306682"/>
                  <a:pt x="4931480" y="1343355"/>
                  <a:pt x="4930104" y="1384991"/>
                </a:cubicBezTo>
                <a:cubicBezTo>
                  <a:pt x="4928173" y="1436553"/>
                  <a:pt x="4895360" y="1460265"/>
                  <a:pt x="4855103" y="1480119"/>
                </a:cubicBezTo>
                <a:cubicBezTo>
                  <a:pt x="4841316" y="1487011"/>
                  <a:pt x="4821740" y="1486735"/>
                  <a:pt x="4816500" y="1508242"/>
                </a:cubicBezTo>
                <a:cubicBezTo>
                  <a:pt x="4839110" y="1528648"/>
                  <a:pt x="4866684" y="1512103"/>
                  <a:pt x="4890949" y="1517893"/>
                </a:cubicBezTo>
                <a:cubicBezTo>
                  <a:pt x="4911077" y="1522581"/>
                  <a:pt x="4944441" y="1520100"/>
                  <a:pt x="4916868" y="1557599"/>
                </a:cubicBezTo>
                <a:cubicBezTo>
                  <a:pt x="4908870" y="1568352"/>
                  <a:pt x="4918245" y="1576625"/>
                  <a:pt x="4928448" y="1577453"/>
                </a:cubicBezTo>
                <a:cubicBezTo>
                  <a:pt x="5010066" y="1586000"/>
                  <a:pt x="4972566" y="1661827"/>
                  <a:pt x="4998760" y="1701809"/>
                </a:cubicBezTo>
                <a:cubicBezTo>
                  <a:pt x="5005928" y="1712836"/>
                  <a:pt x="4998208" y="1731862"/>
                  <a:pt x="4986903" y="1736550"/>
                </a:cubicBezTo>
                <a:cubicBezTo>
                  <a:pt x="4914660" y="1767432"/>
                  <a:pt x="4904735" y="1841053"/>
                  <a:pt x="4869716" y="1904472"/>
                </a:cubicBezTo>
                <a:cubicBezTo>
                  <a:pt x="4907768" y="1929562"/>
                  <a:pt x="4953264" y="1935077"/>
                  <a:pt x="4994348" y="1951346"/>
                </a:cubicBezTo>
                <a:cubicBezTo>
                  <a:pt x="5037087" y="1968441"/>
                  <a:pt x="5037087" y="1981125"/>
                  <a:pt x="5001792" y="2030756"/>
                </a:cubicBezTo>
                <a:cubicBezTo>
                  <a:pt x="5093611" y="2041511"/>
                  <a:pt x="5093611" y="2041511"/>
                  <a:pt x="5065212" y="2119543"/>
                </a:cubicBezTo>
                <a:cubicBezTo>
                  <a:pt x="5142142" y="2126712"/>
                  <a:pt x="5192876" y="2163660"/>
                  <a:pt x="5204732" y="2244450"/>
                </a:cubicBezTo>
                <a:cubicBezTo>
                  <a:pt x="5210523" y="2283604"/>
                  <a:pt x="5245265" y="2302077"/>
                  <a:pt x="5283866" y="2328272"/>
                </a:cubicBezTo>
                <a:cubicBezTo>
                  <a:pt x="5235890" y="2353641"/>
                  <a:pt x="5203354" y="2406580"/>
                  <a:pt x="5147380" y="2350606"/>
                </a:cubicBezTo>
                <a:cubicBezTo>
                  <a:pt x="5126976" y="2330203"/>
                  <a:pt x="5128904" y="2356121"/>
                  <a:pt x="5126148" y="2363566"/>
                </a:cubicBezTo>
                <a:cubicBezTo>
                  <a:pt x="5119532" y="2381764"/>
                  <a:pt x="5133316" y="2393897"/>
                  <a:pt x="5142417" y="2407682"/>
                </a:cubicBezTo>
                <a:cubicBezTo>
                  <a:pt x="5151240" y="2421470"/>
                  <a:pt x="5161718" y="2436083"/>
                  <a:pt x="5164200" y="2451526"/>
                </a:cubicBezTo>
                <a:cubicBezTo>
                  <a:pt x="5165852" y="2462279"/>
                  <a:pt x="5157858" y="2477994"/>
                  <a:pt x="5149034" y="2485992"/>
                </a:cubicBezTo>
                <a:cubicBezTo>
                  <a:pt x="5102710" y="2528178"/>
                  <a:pt x="5130284" y="2623031"/>
                  <a:pt x="5042601" y="2635164"/>
                </a:cubicBezTo>
                <a:cubicBezTo>
                  <a:pt x="5003171" y="2640677"/>
                  <a:pt x="4984146" y="2675420"/>
                  <a:pt x="4955194" y="2694445"/>
                </a:cubicBezTo>
                <a:cubicBezTo>
                  <a:pt x="4854552" y="2760897"/>
                  <a:pt x="4787272" y="2846375"/>
                  <a:pt x="4756116" y="2963836"/>
                </a:cubicBezTo>
                <a:cubicBezTo>
                  <a:pt x="4747568" y="2996372"/>
                  <a:pt x="4714754" y="3022569"/>
                  <a:pt x="4693523" y="3051244"/>
                </a:cubicBezTo>
                <a:cubicBezTo>
                  <a:pt x="4703726" y="3072199"/>
                  <a:pt x="4759424" y="3026979"/>
                  <a:pt x="4739848" y="3082125"/>
                </a:cubicBezTo>
                <a:cubicBezTo>
                  <a:pt x="4724958" y="3123486"/>
                  <a:pt x="4686906" y="3149129"/>
                  <a:pt x="4651060" y="3173670"/>
                </a:cubicBezTo>
                <a:cubicBezTo>
                  <a:pt x="4610252" y="3201518"/>
                  <a:pt x="4565032" y="3223852"/>
                  <a:pt x="4546556" y="3275413"/>
                </a:cubicBezTo>
                <a:cubicBezTo>
                  <a:pt x="4542697" y="3286444"/>
                  <a:pt x="4530288" y="3298024"/>
                  <a:pt x="4519261" y="3302437"/>
                </a:cubicBezTo>
                <a:cubicBezTo>
                  <a:pt x="3944081" y="4209875"/>
                  <a:pt x="2528194" y="4215939"/>
                  <a:pt x="2364961" y="4209597"/>
                </a:cubicBezTo>
                <a:cubicBezTo>
                  <a:pt x="2167260" y="4201602"/>
                  <a:pt x="1980313" y="4145627"/>
                  <a:pt x="1796951" y="4075867"/>
                </a:cubicBezTo>
                <a:cubicBezTo>
                  <a:pt x="1719469" y="4046365"/>
                  <a:pt x="1647505" y="4004453"/>
                  <a:pt x="1572227" y="3971917"/>
                </a:cubicBezTo>
                <a:cubicBezTo>
                  <a:pt x="1468277" y="3926971"/>
                  <a:pt x="1388040" y="3841219"/>
                  <a:pt x="1284364" y="3805097"/>
                </a:cubicBezTo>
                <a:cubicBezTo>
                  <a:pt x="1177655" y="3767873"/>
                  <a:pt x="1086388" y="3699767"/>
                  <a:pt x="976645" y="3670815"/>
                </a:cubicBezTo>
                <a:cubicBezTo>
                  <a:pt x="918742" y="3655375"/>
                  <a:pt x="862768" y="3627527"/>
                  <a:pt x="871866" y="3547839"/>
                </a:cubicBezTo>
                <a:cubicBezTo>
                  <a:pt x="874349" y="3525228"/>
                  <a:pt x="859184" y="3506755"/>
                  <a:pt x="835195" y="3513373"/>
                </a:cubicBezTo>
                <a:cubicBezTo>
                  <a:pt x="789424" y="3525780"/>
                  <a:pt x="768744" y="3492967"/>
                  <a:pt x="743375" y="3468427"/>
                </a:cubicBezTo>
                <a:cubicBezTo>
                  <a:pt x="698156" y="3424863"/>
                  <a:pt x="655142" y="3378540"/>
                  <a:pt x="583175" y="3371370"/>
                </a:cubicBezTo>
                <a:cubicBezTo>
                  <a:pt x="596961" y="3337178"/>
                  <a:pt x="620399" y="3342142"/>
                  <a:pt x="641906" y="3349311"/>
                </a:cubicBezTo>
                <a:cubicBezTo>
                  <a:pt x="698432" y="3368062"/>
                  <a:pt x="754405" y="3389293"/>
                  <a:pt x="810930" y="3408042"/>
                </a:cubicBezTo>
                <a:cubicBezTo>
                  <a:pt x="847878" y="3420175"/>
                  <a:pt x="884551" y="3437271"/>
                  <a:pt x="933908" y="3423758"/>
                </a:cubicBezTo>
                <a:cubicBezTo>
                  <a:pt x="891445" y="3354826"/>
                  <a:pt x="819202" y="3342418"/>
                  <a:pt x="760747" y="3321187"/>
                </a:cubicBezTo>
                <a:cubicBezTo>
                  <a:pt x="687678" y="3294441"/>
                  <a:pt x="644664" y="3243980"/>
                  <a:pt x="593101" y="3187731"/>
                </a:cubicBezTo>
                <a:cubicBezTo>
                  <a:pt x="646869" y="3174220"/>
                  <a:pt x="680233" y="3215581"/>
                  <a:pt x="722419" y="3213374"/>
                </a:cubicBezTo>
                <a:cubicBezTo>
                  <a:pt x="724627" y="3206207"/>
                  <a:pt x="728486" y="3195729"/>
                  <a:pt x="727934" y="3195451"/>
                </a:cubicBezTo>
                <a:cubicBezTo>
                  <a:pt x="659002" y="3164570"/>
                  <a:pt x="626741" y="3106666"/>
                  <a:pt x="615987" y="3036630"/>
                </a:cubicBezTo>
                <a:cubicBezTo>
                  <a:pt x="610473" y="3000510"/>
                  <a:pt x="585381" y="2989205"/>
                  <a:pt x="560564" y="2972660"/>
                </a:cubicBezTo>
                <a:cubicBezTo>
                  <a:pt x="473984" y="2913930"/>
                  <a:pt x="382441" y="2860713"/>
                  <a:pt x="311302" y="2779924"/>
                </a:cubicBezTo>
                <a:cubicBezTo>
                  <a:pt x="393471" y="2790677"/>
                  <a:pt x="459371" y="2843341"/>
                  <a:pt x="547882" y="2865952"/>
                </a:cubicBezTo>
                <a:cubicBezTo>
                  <a:pt x="477570" y="2777166"/>
                  <a:pt x="386577" y="2732222"/>
                  <a:pt x="303582" y="2678453"/>
                </a:cubicBezTo>
                <a:cubicBezTo>
                  <a:pt x="265806" y="2653913"/>
                  <a:pt x="230790" y="2622479"/>
                  <a:pt x="185016" y="2609244"/>
                </a:cubicBezTo>
                <a:cubicBezTo>
                  <a:pt x="168748" y="2604556"/>
                  <a:pt x="142002" y="2594630"/>
                  <a:pt x="154963" y="2568435"/>
                </a:cubicBezTo>
                <a:cubicBezTo>
                  <a:pt x="165990" y="2546654"/>
                  <a:pt x="187773" y="2553269"/>
                  <a:pt x="207627" y="2559612"/>
                </a:cubicBezTo>
                <a:cubicBezTo>
                  <a:pt x="255328" y="2575330"/>
                  <a:pt x="304685" y="2575604"/>
                  <a:pt x="369207" y="2575330"/>
                </a:cubicBezTo>
                <a:cubicBezTo>
                  <a:pt x="315163" y="2503363"/>
                  <a:pt x="216174" y="2524871"/>
                  <a:pt x="169852" y="2449319"/>
                </a:cubicBezTo>
                <a:cubicBezTo>
                  <a:pt x="227755" y="2436083"/>
                  <a:pt x="272424" y="2463381"/>
                  <a:pt x="319299" y="2468619"/>
                </a:cubicBezTo>
                <a:cubicBezTo>
                  <a:pt x="361761" y="2473307"/>
                  <a:pt x="372239" y="2460624"/>
                  <a:pt x="362313" y="2418988"/>
                </a:cubicBezTo>
                <a:cubicBezTo>
                  <a:pt x="346873" y="2354190"/>
                  <a:pt x="370034" y="2321102"/>
                  <a:pt x="431798" y="2338750"/>
                </a:cubicBezTo>
                <a:cubicBezTo>
                  <a:pt x="489149" y="2355293"/>
                  <a:pt x="495215" y="2331030"/>
                  <a:pt x="479775" y="2294082"/>
                </a:cubicBezTo>
                <a:cubicBezTo>
                  <a:pt x="457716" y="2240315"/>
                  <a:pt x="482807" y="2198678"/>
                  <a:pt x="499903" y="2153458"/>
                </a:cubicBezTo>
                <a:cubicBezTo>
                  <a:pt x="526099" y="2084525"/>
                  <a:pt x="515069" y="2050885"/>
                  <a:pt x="458544" y="1999599"/>
                </a:cubicBezTo>
                <a:cubicBezTo>
                  <a:pt x="426835" y="1970921"/>
                  <a:pt x="392645" y="1946658"/>
                  <a:pt x="346596" y="1921843"/>
                </a:cubicBezTo>
                <a:cubicBezTo>
                  <a:pt x="452753" y="1908331"/>
                  <a:pt x="341358" y="1862836"/>
                  <a:pt x="378857" y="1834435"/>
                </a:cubicBezTo>
                <a:cubicBezTo>
                  <a:pt x="453856" y="1822854"/>
                  <a:pt x="515069" y="1913294"/>
                  <a:pt x="617091" y="1887376"/>
                </a:cubicBezTo>
                <a:cubicBezTo>
                  <a:pt x="491080" y="1809066"/>
                  <a:pt x="351835" y="1783423"/>
                  <a:pt x="260568" y="1679198"/>
                </a:cubicBezTo>
                <a:cubicBezTo>
                  <a:pt x="281523" y="1655484"/>
                  <a:pt x="302479" y="1677543"/>
                  <a:pt x="320402" y="1668720"/>
                </a:cubicBezTo>
                <a:cubicBezTo>
                  <a:pt x="319850" y="1663205"/>
                  <a:pt x="321230" y="1654932"/>
                  <a:pt x="317920" y="1652452"/>
                </a:cubicBezTo>
                <a:cubicBezTo>
                  <a:pt x="249815" y="1595650"/>
                  <a:pt x="248711" y="1594273"/>
                  <a:pt x="321779" y="1552359"/>
                </a:cubicBezTo>
                <a:cubicBezTo>
                  <a:pt x="347424" y="1537746"/>
                  <a:pt x="345218" y="1524786"/>
                  <a:pt x="331707" y="1506313"/>
                </a:cubicBezTo>
                <a:cubicBezTo>
                  <a:pt x="322055" y="1493353"/>
                  <a:pt x="310475" y="1481772"/>
                  <a:pt x="315990" y="1453371"/>
                </a:cubicBezTo>
                <a:cubicBezTo>
                  <a:pt x="355971" y="1489769"/>
                  <a:pt x="549259" y="1477912"/>
                  <a:pt x="583450" y="1474052"/>
                </a:cubicBezTo>
                <a:cubicBezTo>
                  <a:pt x="621777" y="1469917"/>
                  <a:pt x="659553" y="1452269"/>
                  <a:pt x="699809" y="1461919"/>
                </a:cubicBezTo>
                <a:cubicBezTo>
                  <a:pt x="732070" y="1469641"/>
                  <a:pt x="881516" y="1544364"/>
                  <a:pt x="902750" y="1458612"/>
                </a:cubicBezTo>
                <a:cubicBezTo>
                  <a:pt x="903853" y="1454475"/>
                  <a:pt x="964237" y="1464127"/>
                  <a:pt x="996774" y="1468814"/>
                </a:cubicBezTo>
                <a:cubicBezTo>
                  <a:pt x="1025451" y="1472674"/>
                  <a:pt x="1057712" y="1489769"/>
                  <a:pt x="1077012" y="1455578"/>
                </a:cubicBezTo>
                <a:cubicBezTo>
                  <a:pt x="1088317" y="1435450"/>
                  <a:pt x="1041719" y="1396571"/>
                  <a:pt x="1000083" y="1393262"/>
                </a:cubicBezTo>
                <a:cubicBezTo>
                  <a:pt x="963961" y="1390229"/>
                  <a:pt x="926186" y="1385817"/>
                  <a:pt x="891720" y="1394089"/>
                </a:cubicBezTo>
                <a:cubicBezTo>
                  <a:pt x="849258" y="1404017"/>
                  <a:pt x="826372" y="1388024"/>
                  <a:pt x="814515" y="1353557"/>
                </a:cubicBezTo>
                <a:cubicBezTo>
                  <a:pt x="801280" y="1315506"/>
                  <a:pt x="775911" y="1297858"/>
                  <a:pt x="740895" y="1280211"/>
                </a:cubicBezTo>
                <a:cubicBezTo>
                  <a:pt x="655967" y="1237474"/>
                  <a:pt x="574352" y="1188118"/>
                  <a:pt x="481154" y="1163301"/>
                </a:cubicBezTo>
                <a:cubicBezTo>
                  <a:pt x="462679" y="1158337"/>
                  <a:pt x="442276" y="1151719"/>
                  <a:pt x="433728" y="1118909"/>
                </a:cubicBezTo>
                <a:cubicBezTo>
                  <a:pt x="686023" y="1167987"/>
                  <a:pt x="915984" y="1295929"/>
                  <a:pt x="1176276" y="1288484"/>
                </a:cubicBezTo>
                <a:cubicBezTo>
                  <a:pt x="1105137" y="1247950"/>
                  <a:pt x="1022694" y="1245745"/>
                  <a:pt x="946867" y="1217344"/>
                </a:cubicBezTo>
                <a:cubicBezTo>
                  <a:pt x="1000635" y="1196113"/>
                  <a:pt x="1051094" y="1218172"/>
                  <a:pt x="1102104" y="1230304"/>
                </a:cubicBezTo>
                <a:cubicBezTo>
                  <a:pt x="1144843" y="1240230"/>
                  <a:pt x="1183446" y="1241885"/>
                  <a:pt x="1188133" y="1182603"/>
                </a:cubicBezTo>
                <a:cubicBezTo>
                  <a:pt x="1186478" y="1178742"/>
                  <a:pt x="1186754" y="1173780"/>
                  <a:pt x="1187030" y="1169092"/>
                </a:cubicBezTo>
                <a:cubicBezTo>
                  <a:pt x="1172690" y="1144552"/>
                  <a:pt x="1150358" y="1131868"/>
                  <a:pt x="1123887" y="1124698"/>
                </a:cubicBezTo>
                <a:cubicBezTo>
                  <a:pt x="1107894" y="1120286"/>
                  <a:pt x="1086663" y="1113668"/>
                  <a:pt x="1086938" y="1096023"/>
                </a:cubicBezTo>
                <a:cubicBezTo>
                  <a:pt x="1087765" y="1030674"/>
                  <a:pt x="1036756" y="1011647"/>
                  <a:pt x="985744" y="992622"/>
                </a:cubicBezTo>
                <a:cubicBezTo>
                  <a:pt x="1014145" y="960086"/>
                  <a:pt x="1036479" y="984074"/>
                  <a:pt x="1057987" y="981594"/>
                </a:cubicBezTo>
                <a:cubicBezTo>
                  <a:pt x="1072049" y="979939"/>
                  <a:pt x="1084733" y="976906"/>
                  <a:pt x="1084733" y="960086"/>
                </a:cubicBezTo>
                <a:cubicBezTo>
                  <a:pt x="1085008" y="946023"/>
                  <a:pt x="1078390" y="930030"/>
                  <a:pt x="1064605" y="929756"/>
                </a:cubicBezTo>
                <a:cubicBezTo>
                  <a:pt x="978300" y="927273"/>
                  <a:pt x="930599" y="836833"/>
                  <a:pt x="840985" y="836558"/>
                </a:cubicBezTo>
                <a:cubicBezTo>
                  <a:pt x="787493" y="836558"/>
                  <a:pt x="868834" y="785547"/>
                  <a:pt x="823615" y="764315"/>
                </a:cubicBezTo>
                <a:cubicBezTo>
                  <a:pt x="813687" y="759628"/>
                  <a:pt x="849533" y="752460"/>
                  <a:pt x="865526" y="753562"/>
                </a:cubicBezTo>
                <a:cubicBezTo>
                  <a:pt x="881242" y="754665"/>
                  <a:pt x="895304" y="768175"/>
                  <a:pt x="914331" y="758525"/>
                </a:cubicBezTo>
                <a:cubicBezTo>
                  <a:pt x="924808" y="724059"/>
                  <a:pt x="897787" y="711375"/>
                  <a:pt x="875452" y="701724"/>
                </a:cubicBezTo>
                <a:cubicBezTo>
                  <a:pt x="823889" y="679390"/>
                  <a:pt x="773706" y="652369"/>
                  <a:pt x="717181" y="644371"/>
                </a:cubicBezTo>
                <a:cubicBezTo>
                  <a:pt x="697053" y="641614"/>
                  <a:pt x="746133" y="604666"/>
                  <a:pt x="755783" y="591707"/>
                </a:cubicBezTo>
                <a:cubicBezTo>
                  <a:pt x="528304" y="455496"/>
                  <a:pt x="254778" y="462388"/>
                  <a:pt x="0" y="352370"/>
                </a:cubicBezTo>
                <a:cubicBezTo>
                  <a:pt x="56250" y="330864"/>
                  <a:pt x="97610" y="346580"/>
                  <a:pt x="135937" y="349889"/>
                </a:cubicBezTo>
                <a:cubicBezTo>
                  <a:pt x="231615" y="358160"/>
                  <a:pt x="326193" y="375256"/>
                  <a:pt x="421595" y="385458"/>
                </a:cubicBezTo>
                <a:cubicBezTo>
                  <a:pt x="468469" y="390421"/>
                  <a:pt x="512035" y="409172"/>
                  <a:pt x="564424" y="379393"/>
                </a:cubicBezTo>
                <a:cubicBezTo>
                  <a:pt x="599443" y="359540"/>
                  <a:pt x="655418" y="381046"/>
                  <a:pt x="698432" y="398694"/>
                </a:cubicBezTo>
                <a:cubicBezTo>
                  <a:pt x="734000" y="413307"/>
                  <a:pt x="767916" y="417167"/>
                  <a:pt x="815067" y="398694"/>
                </a:cubicBezTo>
                <a:cubicBezTo>
                  <a:pt x="772328" y="387389"/>
                  <a:pt x="739515" y="377463"/>
                  <a:pt x="705876" y="370568"/>
                </a:cubicBezTo>
                <a:cubicBezTo>
                  <a:pt x="679130" y="365055"/>
                  <a:pt x="742825" y="342719"/>
                  <a:pt x="775360" y="345477"/>
                </a:cubicBezTo>
                <a:cubicBezTo>
                  <a:pt x="820857" y="349337"/>
                  <a:pt x="795214" y="335000"/>
                  <a:pt x="787493" y="315146"/>
                </a:cubicBezTo>
                <a:cubicBezTo>
                  <a:pt x="779221" y="293915"/>
                  <a:pt x="803761" y="287298"/>
                  <a:pt x="819202" y="291709"/>
                </a:cubicBezTo>
                <a:cubicBezTo>
                  <a:pt x="878484" y="309081"/>
                  <a:pt x="937491" y="278474"/>
                  <a:pt x="998705" y="303291"/>
                </a:cubicBezTo>
                <a:cubicBezTo>
                  <a:pt x="983263" y="242077"/>
                  <a:pt x="949899" y="215331"/>
                  <a:pt x="880139" y="206783"/>
                </a:cubicBezTo>
                <a:cubicBezTo>
                  <a:pt x="853944" y="203475"/>
                  <a:pt x="826647" y="208438"/>
                  <a:pt x="804037" y="190790"/>
                </a:cubicBezTo>
                <a:cubicBezTo>
                  <a:pt x="791076" y="180590"/>
                  <a:pt x="776463" y="168457"/>
                  <a:pt x="786666" y="149707"/>
                </a:cubicBezTo>
                <a:cubicBezTo>
                  <a:pt x="793834" y="136471"/>
                  <a:pt x="809276" y="136471"/>
                  <a:pt x="821960" y="140884"/>
                </a:cubicBezTo>
                <a:cubicBezTo>
                  <a:pt x="878761" y="160461"/>
                  <a:pt x="938043" y="167630"/>
                  <a:pt x="997325" y="174800"/>
                </a:cubicBezTo>
                <a:cubicBezTo>
                  <a:pt x="1006426" y="175902"/>
                  <a:pt x="1016626" y="179487"/>
                  <a:pt x="1026829" y="161287"/>
                </a:cubicBezTo>
                <a:cubicBezTo>
                  <a:pt x="915984" y="131783"/>
                  <a:pt x="810655" y="89872"/>
                  <a:pt x="696777" y="73604"/>
                </a:cubicBezTo>
                <a:cubicBezTo>
                  <a:pt x="698432" y="65884"/>
                  <a:pt x="700086" y="58164"/>
                  <a:pt x="701741" y="50444"/>
                </a:cubicBezTo>
                <a:cubicBezTo>
                  <a:pt x="790801" y="61471"/>
                  <a:pt x="879864" y="72501"/>
                  <a:pt x="992362" y="86289"/>
                </a:cubicBezTo>
                <a:cubicBezTo>
                  <a:pt x="923153" y="42446"/>
                  <a:pt x="857805" y="57060"/>
                  <a:pt x="806519" y="18183"/>
                </a:cubicBezTo>
                <a:cubicBezTo>
                  <a:pt x="816170" y="3431"/>
                  <a:pt x="827820" y="-292"/>
                  <a:pt x="839883" y="18"/>
                </a:cubicBezTo>
                <a:close/>
              </a:path>
            </a:pathLst>
          </a:custGeom>
        </p:spPr>
      </p:pic>
      <p:sp>
        <p:nvSpPr>
          <p:cNvPr id="8" name="文本框 7">
            <a:extLst>
              <a:ext uri="{FF2B5EF4-FFF2-40B4-BE49-F238E27FC236}">
                <a16:creationId xmlns:a16="http://schemas.microsoft.com/office/drawing/2014/main" id="{C5BD8BD2-DD4A-41BC-8EE4-FF98F563B60F}"/>
              </a:ext>
            </a:extLst>
          </p:cNvPr>
          <p:cNvSpPr txBox="1"/>
          <p:nvPr/>
        </p:nvSpPr>
        <p:spPr>
          <a:xfrm>
            <a:off x="835153" y="3633628"/>
            <a:ext cx="3724977" cy="646331"/>
          </a:xfrm>
          <a:prstGeom prst="rect">
            <a:avLst/>
          </a:prstGeom>
          <a:noFill/>
        </p:spPr>
        <p:txBody>
          <a:bodyPr wrap="square" rtlCol="0">
            <a:spAutoFit/>
          </a:bodyPr>
          <a:lstStyle/>
          <a:p>
            <a:r>
              <a:rPr lang="en-US" altLang="zh-CN" sz="3600" dirty="0">
                <a:latin typeface="+mj-lt"/>
              </a:rPr>
              <a:t>CCX</a:t>
            </a:r>
            <a:r>
              <a:rPr lang="en-US" altLang="zh-CN" sz="2400" dirty="0">
                <a:latin typeface="+mn-ea"/>
              </a:rPr>
              <a:t>:</a:t>
            </a:r>
            <a:r>
              <a:rPr lang="en-US" altLang="zh-CN" sz="2400" b="0" i="0" dirty="0">
                <a:effectLst/>
                <a:latin typeface="+mn-ea"/>
              </a:rPr>
              <a:t> CPU Complex</a:t>
            </a:r>
            <a:endParaRPr lang="zh-CN" altLang="en-US" sz="2400" dirty="0">
              <a:latin typeface="+mn-ea"/>
            </a:endParaRPr>
          </a:p>
        </p:txBody>
      </p:sp>
      <p:sp>
        <p:nvSpPr>
          <p:cNvPr id="9" name="文本框 8">
            <a:extLst>
              <a:ext uri="{FF2B5EF4-FFF2-40B4-BE49-F238E27FC236}">
                <a16:creationId xmlns:a16="http://schemas.microsoft.com/office/drawing/2014/main" id="{FD928EDE-182D-4438-B3E9-9E3DBF5DFD6C}"/>
              </a:ext>
            </a:extLst>
          </p:cNvPr>
          <p:cNvSpPr txBox="1"/>
          <p:nvPr/>
        </p:nvSpPr>
        <p:spPr>
          <a:xfrm>
            <a:off x="835153" y="4279959"/>
            <a:ext cx="5599937" cy="584775"/>
          </a:xfrm>
          <a:prstGeom prst="rect">
            <a:avLst/>
          </a:prstGeom>
          <a:noFill/>
        </p:spPr>
        <p:txBody>
          <a:bodyPr wrap="square" rtlCol="0">
            <a:spAutoFit/>
          </a:bodyPr>
          <a:lstStyle/>
          <a:p>
            <a:r>
              <a:rPr lang="en-US" altLang="zh-CN" sz="3200" dirty="0">
                <a:latin typeface="+mj-lt"/>
              </a:rPr>
              <a:t>CCD:</a:t>
            </a:r>
            <a:r>
              <a:rPr lang="en-US" altLang="zh-CN" sz="3200" b="0" i="0" dirty="0">
                <a:solidFill>
                  <a:srgbClr val="222222"/>
                </a:solidFill>
                <a:effectLst/>
                <a:latin typeface="+mj-lt"/>
                <a:ea typeface="微软雅黑" panose="020B0503020204020204" pitchFamily="34" charset="-122"/>
              </a:rPr>
              <a:t> </a:t>
            </a:r>
            <a:r>
              <a:rPr lang="en-US" altLang="zh-CN" sz="2400" b="0" i="0" dirty="0">
                <a:effectLst/>
                <a:latin typeface="+mn-ea"/>
              </a:rPr>
              <a:t>Core </a:t>
            </a:r>
            <a:r>
              <a:rPr lang="en-US" altLang="zh-CN" sz="2400" b="0" i="0" dirty="0" err="1">
                <a:effectLst/>
                <a:latin typeface="+mn-ea"/>
              </a:rPr>
              <a:t>Chiplet</a:t>
            </a:r>
            <a:r>
              <a:rPr lang="en-US" altLang="zh-CN" sz="2400" b="0" i="0" dirty="0">
                <a:effectLst/>
                <a:latin typeface="+mn-ea"/>
              </a:rPr>
              <a:t> Die</a:t>
            </a:r>
            <a:endParaRPr lang="zh-CN" altLang="en-US" sz="2000" dirty="0">
              <a:latin typeface="+mn-ea"/>
            </a:endParaRPr>
          </a:p>
        </p:txBody>
      </p:sp>
      <p:sp>
        <p:nvSpPr>
          <p:cNvPr id="11" name="文本框 10">
            <a:extLst>
              <a:ext uri="{FF2B5EF4-FFF2-40B4-BE49-F238E27FC236}">
                <a16:creationId xmlns:a16="http://schemas.microsoft.com/office/drawing/2014/main" id="{F1D4B2B8-DD13-4B05-980B-A98DE013D035}"/>
              </a:ext>
            </a:extLst>
          </p:cNvPr>
          <p:cNvSpPr txBox="1"/>
          <p:nvPr/>
        </p:nvSpPr>
        <p:spPr>
          <a:xfrm>
            <a:off x="1005840" y="5314950"/>
            <a:ext cx="3760470" cy="646331"/>
          </a:xfrm>
          <a:prstGeom prst="rect">
            <a:avLst/>
          </a:prstGeom>
          <a:noFill/>
        </p:spPr>
        <p:txBody>
          <a:bodyPr wrap="square" rtlCol="0">
            <a:spAutoFit/>
          </a:bodyPr>
          <a:lstStyle/>
          <a:p>
            <a:r>
              <a:rPr lang="zh-CN" altLang="en-US" dirty="0"/>
              <a:t>两个</a:t>
            </a:r>
            <a:r>
              <a:rPr lang="en-US" altLang="zh-CN" dirty="0"/>
              <a:t>CCX</a:t>
            </a:r>
            <a:r>
              <a:rPr lang="zh-CN" altLang="en-US" dirty="0"/>
              <a:t>组成一个</a:t>
            </a:r>
            <a:r>
              <a:rPr lang="en-US" altLang="zh-CN" dirty="0"/>
              <a:t>CCD</a:t>
            </a:r>
            <a:br>
              <a:rPr lang="en-US" altLang="zh-CN" dirty="0"/>
            </a:br>
            <a:r>
              <a:rPr lang="zh-CN" altLang="en-US" dirty="0"/>
              <a:t>一个或多个</a:t>
            </a:r>
            <a:r>
              <a:rPr lang="en-US" altLang="zh-CN" dirty="0"/>
              <a:t>CCD</a:t>
            </a:r>
            <a:r>
              <a:rPr lang="zh-CN" altLang="en-US" dirty="0"/>
              <a:t>组成一枚处理器</a:t>
            </a:r>
          </a:p>
        </p:txBody>
      </p:sp>
      <p:sp>
        <p:nvSpPr>
          <p:cNvPr id="13" name="文本框 12">
            <a:extLst>
              <a:ext uri="{FF2B5EF4-FFF2-40B4-BE49-F238E27FC236}">
                <a16:creationId xmlns:a16="http://schemas.microsoft.com/office/drawing/2014/main" id="{28B04F05-CD1D-4934-950A-C5F3CA4B3A1C}"/>
              </a:ext>
            </a:extLst>
          </p:cNvPr>
          <p:cNvSpPr txBox="1"/>
          <p:nvPr/>
        </p:nvSpPr>
        <p:spPr>
          <a:xfrm flipH="1">
            <a:off x="6179023" y="5424448"/>
            <a:ext cx="3889160" cy="461665"/>
          </a:xfrm>
          <a:prstGeom prst="rect">
            <a:avLst/>
          </a:prstGeom>
          <a:noFill/>
        </p:spPr>
        <p:txBody>
          <a:bodyPr wrap="square" rtlCol="0">
            <a:spAutoFit/>
          </a:bodyPr>
          <a:lstStyle/>
          <a:p>
            <a:r>
              <a:rPr lang="zh-CN" altLang="en-US" sz="2400" dirty="0"/>
              <a:t>设计的优点？</a:t>
            </a:r>
          </a:p>
        </p:txBody>
      </p:sp>
      <p:cxnSp>
        <p:nvCxnSpPr>
          <p:cNvPr id="15" name="直接箭头连接符 14">
            <a:extLst>
              <a:ext uri="{FF2B5EF4-FFF2-40B4-BE49-F238E27FC236}">
                <a16:creationId xmlns:a16="http://schemas.microsoft.com/office/drawing/2014/main" id="{94D97033-18D1-478C-924A-607C1334412D}"/>
              </a:ext>
            </a:extLst>
          </p:cNvPr>
          <p:cNvCxnSpPr>
            <a:cxnSpLocks/>
          </p:cNvCxnSpPr>
          <p:nvPr/>
        </p:nvCxnSpPr>
        <p:spPr>
          <a:xfrm>
            <a:off x="4644512" y="5655280"/>
            <a:ext cx="1412713" cy="17165"/>
          </a:xfrm>
          <a:prstGeom prst="straightConnector1">
            <a:avLst/>
          </a:prstGeom>
          <a:ln w="1905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82576401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250"/>
                                  </p:stCondLst>
                                  <p:childTnLst>
                                    <p:set>
                                      <p:cBhvr>
                                        <p:cTn id="9"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D3520A-9F08-4262-9707-4F6537E48C5C}"/>
              </a:ext>
            </a:extLst>
          </p:cNvPr>
          <p:cNvSpPr>
            <a:spLocks noGrp="1"/>
          </p:cNvSpPr>
          <p:nvPr>
            <p:ph type="title"/>
          </p:nvPr>
        </p:nvSpPr>
        <p:spPr/>
        <p:txBody>
          <a:bodyPr/>
          <a:lstStyle/>
          <a:p>
            <a:r>
              <a:rPr lang="zh-CN" altLang="en-US" dirty="0">
                <a:hlinkClick r:id="rId2" action="ppaction://hlinksldjump"/>
              </a:rPr>
              <a:t>散热问题</a:t>
            </a:r>
            <a:endParaRPr lang="zh-CN" altLang="en-US" dirty="0"/>
          </a:p>
        </p:txBody>
      </p:sp>
      <p:sp>
        <p:nvSpPr>
          <p:cNvPr id="3" name="内容占位符 2">
            <a:extLst>
              <a:ext uri="{FF2B5EF4-FFF2-40B4-BE49-F238E27FC236}">
                <a16:creationId xmlns:a16="http://schemas.microsoft.com/office/drawing/2014/main" id="{2FAEC689-E724-47B0-88E0-0F9496EBBFBD}"/>
              </a:ext>
            </a:extLst>
          </p:cNvPr>
          <p:cNvSpPr>
            <a:spLocks noGrp="1"/>
          </p:cNvSpPr>
          <p:nvPr>
            <p:ph idx="1"/>
          </p:nvPr>
        </p:nvSpPr>
        <p:spPr>
          <a:xfrm>
            <a:off x="838200" y="2011680"/>
            <a:ext cx="10515600" cy="2906829"/>
          </a:xfrm>
        </p:spPr>
        <p:txBody>
          <a:bodyPr>
            <a:normAutofit/>
          </a:bodyPr>
          <a:lstStyle/>
          <a:p>
            <a:pPr marL="0" indent="0">
              <a:lnSpc>
                <a:spcPct val="100000"/>
              </a:lnSpc>
              <a:buNone/>
            </a:pPr>
            <a:r>
              <a:rPr lang="zh-TW" altLang="en-US" sz="1800" dirty="0">
                <a:solidFill>
                  <a:srgbClr val="454545"/>
                </a:solidFill>
                <a:effectLst/>
                <a:latin typeface="微软雅黑" panose="020B0503020204020204" pitchFamily="34" charset="-122"/>
                <a:ea typeface="微软雅黑" panose="020B0503020204020204" pitchFamily="34" charset="-122"/>
              </a:rPr>
              <a:t>在</a:t>
            </a:r>
            <a:r>
              <a:rPr lang="en-US" altLang="zh-TW" sz="1800" dirty="0">
                <a:solidFill>
                  <a:srgbClr val="454545"/>
                </a:solidFill>
                <a:effectLst/>
                <a:latin typeface="微软雅黑" panose="020B0503020204020204" pitchFamily="34" charset="-122"/>
                <a:ea typeface="微软雅黑" panose="020B0503020204020204" pitchFamily="34" charset="-122"/>
              </a:rPr>
              <a:t>14nm Zen</a:t>
            </a:r>
            <a:r>
              <a:rPr lang="zh-TW" altLang="en-US" sz="1800" dirty="0">
                <a:solidFill>
                  <a:srgbClr val="454545"/>
                </a:solidFill>
                <a:effectLst/>
                <a:latin typeface="微软雅黑" panose="020B0503020204020204" pitchFamily="34" charset="-122"/>
                <a:ea typeface="微软雅黑" panose="020B0503020204020204" pitchFamily="34" charset="-122"/>
              </a:rPr>
              <a:t>架構中，</a:t>
            </a:r>
            <a:r>
              <a:rPr lang="en-US" altLang="zh-TW" sz="1800" dirty="0">
                <a:solidFill>
                  <a:srgbClr val="454545"/>
                </a:solidFill>
                <a:effectLst/>
                <a:latin typeface="微软雅黑" panose="020B0503020204020204" pitchFamily="34" charset="-122"/>
                <a:ea typeface="微软雅黑" panose="020B0503020204020204" pitchFamily="34" charset="-122"/>
              </a:rPr>
              <a:t>1</a:t>
            </a:r>
            <a:r>
              <a:rPr lang="zh-TW" altLang="en-US" sz="1800" dirty="0">
                <a:solidFill>
                  <a:srgbClr val="454545"/>
                </a:solidFill>
                <a:effectLst/>
                <a:latin typeface="微软雅黑" panose="020B0503020204020204" pitchFamily="34" charset="-122"/>
                <a:ea typeface="微软雅黑" panose="020B0503020204020204" pitchFamily="34" charset="-122"/>
              </a:rPr>
              <a:t>個</a:t>
            </a:r>
            <a:r>
              <a:rPr lang="en-US" altLang="zh-TW" sz="1800" dirty="0">
                <a:solidFill>
                  <a:srgbClr val="454545"/>
                </a:solidFill>
                <a:effectLst/>
                <a:latin typeface="微软雅黑" panose="020B0503020204020204" pitchFamily="34" charset="-122"/>
                <a:ea typeface="微软雅黑" panose="020B0503020204020204" pitchFamily="34" charset="-122"/>
              </a:rPr>
              <a:t>CCX</a:t>
            </a:r>
            <a:r>
              <a:rPr lang="zh-TW" altLang="en-US" sz="1800" dirty="0">
                <a:solidFill>
                  <a:srgbClr val="454545"/>
                </a:solidFill>
                <a:effectLst/>
                <a:latin typeface="微软雅黑" panose="020B0503020204020204" pitchFamily="34" charset="-122"/>
                <a:ea typeface="微软雅黑" panose="020B0503020204020204" pitchFamily="34" charset="-122"/>
              </a:rPr>
              <a:t>單元的總面積是</a:t>
            </a:r>
            <a:r>
              <a:rPr lang="en-US" altLang="zh-TW" sz="1800" dirty="0">
                <a:solidFill>
                  <a:srgbClr val="454545"/>
                </a:solidFill>
                <a:effectLst/>
                <a:latin typeface="微软雅黑" panose="020B0503020204020204" pitchFamily="34" charset="-122"/>
                <a:ea typeface="微软雅黑" panose="020B0503020204020204" pitchFamily="34" charset="-122"/>
              </a:rPr>
              <a:t>60mm2</a:t>
            </a:r>
            <a:r>
              <a:rPr lang="zh-TW" altLang="en-US" sz="1800" dirty="0">
                <a:solidFill>
                  <a:srgbClr val="454545"/>
                </a:solidFill>
                <a:effectLst/>
                <a:latin typeface="微软雅黑" panose="020B0503020204020204" pitchFamily="34" charset="-122"/>
                <a:ea typeface="微软雅黑" panose="020B0503020204020204" pitchFamily="34" charset="-122"/>
              </a:rPr>
              <a:t>，其中</a:t>
            </a:r>
            <a:r>
              <a:rPr lang="en-US" altLang="zh-TW" sz="1800" dirty="0">
                <a:solidFill>
                  <a:srgbClr val="454545"/>
                </a:solidFill>
                <a:effectLst/>
                <a:latin typeface="微软雅黑" panose="020B0503020204020204" pitchFamily="34" charset="-122"/>
                <a:ea typeface="微软雅黑" panose="020B0503020204020204" pitchFamily="34" charset="-122"/>
              </a:rPr>
              <a:t>CPU</a:t>
            </a:r>
            <a:r>
              <a:rPr lang="zh-TW" altLang="en-US" sz="1800" dirty="0">
                <a:solidFill>
                  <a:srgbClr val="454545"/>
                </a:solidFill>
                <a:effectLst/>
                <a:latin typeface="微软雅黑" panose="020B0503020204020204" pitchFamily="34" charset="-122"/>
                <a:ea typeface="微软雅黑" panose="020B0503020204020204" pitchFamily="34" charset="-122"/>
              </a:rPr>
              <a:t>核心</a:t>
            </a:r>
            <a:r>
              <a:rPr lang="en-US" altLang="zh-TW" sz="1800" dirty="0">
                <a:solidFill>
                  <a:srgbClr val="454545"/>
                </a:solidFill>
                <a:effectLst/>
                <a:latin typeface="微软雅黑" panose="020B0503020204020204" pitchFamily="34" charset="-122"/>
                <a:ea typeface="微软雅黑" panose="020B0503020204020204" pitchFamily="34" charset="-122"/>
              </a:rPr>
              <a:t>44mm2</a:t>
            </a:r>
            <a:r>
              <a:rPr lang="zh-TW" altLang="en-US" sz="1800" dirty="0">
                <a:solidFill>
                  <a:srgbClr val="454545"/>
                </a:solidFill>
                <a:effectLst/>
                <a:latin typeface="微软雅黑" panose="020B0503020204020204" pitchFamily="34" charset="-122"/>
                <a:ea typeface="微软雅黑" panose="020B0503020204020204" pitchFamily="34" charset="-122"/>
              </a:rPr>
              <a:t>，</a:t>
            </a:r>
            <a:r>
              <a:rPr lang="en-US" altLang="zh-TW" sz="1800" dirty="0">
                <a:solidFill>
                  <a:srgbClr val="454545"/>
                </a:solidFill>
                <a:effectLst/>
                <a:latin typeface="微软雅黑" panose="020B0503020204020204" pitchFamily="34" charset="-122"/>
                <a:ea typeface="微软雅黑" panose="020B0503020204020204" pitchFamily="34" charset="-122"/>
              </a:rPr>
              <a:t>8MB L3</a:t>
            </a:r>
            <a:r>
              <a:rPr lang="zh-TW" altLang="en-US" sz="1800" dirty="0">
                <a:solidFill>
                  <a:srgbClr val="454545"/>
                </a:solidFill>
                <a:effectLst/>
                <a:latin typeface="微软雅黑" panose="020B0503020204020204" pitchFamily="34" charset="-122"/>
                <a:ea typeface="微软雅黑" panose="020B0503020204020204" pitchFamily="34" charset="-122"/>
              </a:rPr>
              <a:t>緩存是</a:t>
            </a:r>
            <a:r>
              <a:rPr lang="en-US" altLang="zh-TW" sz="1800" dirty="0">
                <a:solidFill>
                  <a:srgbClr val="454545"/>
                </a:solidFill>
                <a:effectLst/>
                <a:latin typeface="微软雅黑" panose="020B0503020204020204" pitchFamily="34" charset="-122"/>
                <a:ea typeface="微软雅黑" panose="020B0503020204020204" pitchFamily="34" charset="-122"/>
              </a:rPr>
              <a:t>16mm2</a:t>
            </a:r>
            <a:r>
              <a:rPr lang="zh-TW" altLang="en-US" sz="1800" dirty="0">
                <a:solidFill>
                  <a:srgbClr val="454545"/>
                </a:solidFill>
                <a:effectLst/>
                <a:latin typeface="微软雅黑" panose="020B0503020204020204" pitchFamily="34" charset="-122"/>
                <a:ea typeface="微软雅黑" panose="020B0503020204020204" pitchFamily="34" charset="-122"/>
              </a:rPr>
              <a:t>，算上其他</a:t>
            </a:r>
            <a:r>
              <a:rPr lang="en-US" altLang="zh-TW" sz="1800" dirty="0">
                <a:solidFill>
                  <a:srgbClr val="454545"/>
                </a:solidFill>
                <a:effectLst/>
                <a:latin typeface="微软雅黑" panose="020B0503020204020204" pitchFamily="34" charset="-122"/>
                <a:ea typeface="微软雅黑" panose="020B0503020204020204" pitchFamily="34" charset="-122"/>
              </a:rPr>
              <a:t>IO</a:t>
            </a:r>
            <a:r>
              <a:rPr lang="zh-TW" altLang="en-US" sz="1800" dirty="0">
                <a:solidFill>
                  <a:srgbClr val="454545"/>
                </a:solidFill>
                <a:effectLst/>
                <a:latin typeface="微软雅黑" panose="020B0503020204020204" pitchFamily="34" charset="-122"/>
                <a:ea typeface="微软雅黑" panose="020B0503020204020204" pitchFamily="34" charset="-122"/>
              </a:rPr>
              <a:t>、記憶體主控、</a:t>
            </a:r>
            <a:r>
              <a:rPr lang="en-US" altLang="zh-TW" sz="1800" dirty="0">
                <a:solidFill>
                  <a:srgbClr val="454545"/>
                </a:solidFill>
                <a:effectLst/>
                <a:latin typeface="微软雅黑" panose="020B0503020204020204" pitchFamily="34" charset="-122"/>
                <a:ea typeface="微软雅黑" panose="020B0503020204020204" pitchFamily="34" charset="-122"/>
              </a:rPr>
              <a:t>IF</a:t>
            </a:r>
            <a:r>
              <a:rPr lang="en-US" altLang="zh-TW" sz="1800" dirty="0">
                <a:solidFill>
                  <a:srgbClr val="454545"/>
                </a:solidFill>
                <a:latin typeface="微软雅黑" panose="020B0503020204020204" pitchFamily="34" charset="-122"/>
                <a:ea typeface="微软雅黑" panose="020B0503020204020204" pitchFamily="34" charset="-122"/>
              </a:rPr>
              <a:t>(infinity fabric)</a:t>
            </a:r>
            <a:r>
              <a:rPr lang="zh-TW" altLang="en-US" sz="1800" dirty="0">
                <a:solidFill>
                  <a:srgbClr val="454545"/>
                </a:solidFill>
                <a:effectLst/>
                <a:latin typeface="微软雅黑" panose="020B0503020204020204" pitchFamily="34" charset="-122"/>
                <a:ea typeface="微软雅黑" panose="020B0503020204020204" pitchFamily="34" charset="-122"/>
              </a:rPr>
              <a:t>等單元，</a:t>
            </a:r>
            <a:r>
              <a:rPr lang="en-US" altLang="zh-TW" sz="1800" dirty="0">
                <a:solidFill>
                  <a:srgbClr val="454545"/>
                </a:solidFill>
                <a:effectLst/>
                <a:latin typeface="微软雅黑" panose="020B0503020204020204" pitchFamily="34" charset="-122"/>
                <a:ea typeface="微软雅黑" panose="020B0503020204020204" pitchFamily="34" charset="-122"/>
              </a:rPr>
              <a:t>8</a:t>
            </a:r>
            <a:r>
              <a:rPr lang="zh-TW" altLang="en-US" sz="1800" dirty="0">
                <a:solidFill>
                  <a:srgbClr val="454545"/>
                </a:solidFill>
                <a:effectLst/>
                <a:latin typeface="微软雅黑" panose="020B0503020204020204" pitchFamily="34" charset="-122"/>
                <a:ea typeface="微软雅黑" panose="020B0503020204020204" pitchFamily="34" charset="-122"/>
              </a:rPr>
              <a:t>核處理器的核心面積是</a:t>
            </a:r>
            <a:r>
              <a:rPr lang="en-US" altLang="zh-TW" sz="1800" dirty="0">
                <a:solidFill>
                  <a:srgbClr val="454545"/>
                </a:solidFill>
                <a:effectLst/>
                <a:latin typeface="微软雅黑" panose="020B0503020204020204" pitchFamily="34" charset="-122"/>
                <a:ea typeface="微软雅黑" panose="020B0503020204020204" pitchFamily="34" charset="-122"/>
              </a:rPr>
              <a:t>213mm2</a:t>
            </a:r>
            <a:r>
              <a:rPr lang="zh-TW" altLang="en-US" sz="1800" dirty="0">
                <a:solidFill>
                  <a:srgbClr val="454545"/>
                </a:solidFill>
                <a:effectLst/>
                <a:latin typeface="微软雅黑" panose="020B0503020204020204" pitchFamily="34" charset="-122"/>
                <a:ea typeface="微软雅黑" panose="020B0503020204020204" pitchFamily="34" charset="-122"/>
              </a:rPr>
              <a:t>。在</a:t>
            </a:r>
            <a:r>
              <a:rPr lang="en-US" altLang="zh-TW" sz="1800" dirty="0">
                <a:solidFill>
                  <a:srgbClr val="454545"/>
                </a:solidFill>
                <a:effectLst/>
                <a:latin typeface="微软雅黑" panose="020B0503020204020204" pitchFamily="34" charset="-122"/>
                <a:ea typeface="微软雅黑" panose="020B0503020204020204" pitchFamily="34" charset="-122"/>
              </a:rPr>
              <a:t>Zen 2</a:t>
            </a:r>
            <a:r>
              <a:rPr lang="zh-TW" altLang="en-US" sz="1800" dirty="0">
                <a:solidFill>
                  <a:srgbClr val="454545"/>
                </a:solidFill>
                <a:effectLst/>
                <a:latin typeface="微软雅黑" panose="020B0503020204020204" pitchFamily="34" charset="-122"/>
                <a:ea typeface="微软雅黑" panose="020B0503020204020204" pitchFamily="34" charset="-122"/>
              </a:rPr>
              <a:t>架構中，一個</a:t>
            </a:r>
            <a:r>
              <a:rPr lang="en-US" altLang="zh-CN" sz="1800" dirty="0" err="1">
                <a:solidFill>
                  <a:srgbClr val="454545"/>
                </a:solidFill>
                <a:latin typeface="微软雅黑" panose="020B0503020204020204" pitchFamily="34" charset="-122"/>
                <a:ea typeface="微软雅黑" panose="020B0503020204020204" pitchFamily="34" charset="-122"/>
              </a:rPr>
              <a:t>C</a:t>
            </a:r>
            <a:r>
              <a:rPr lang="en-US" altLang="zh-TW" sz="1800" dirty="0" err="1">
                <a:solidFill>
                  <a:srgbClr val="454545"/>
                </a:solidFill>
                <a:effectLst/>
                <a:latin typeface="微软雅黑" panose="020B0503020204020204" pitchFamily="34" charset="-122"/>
                <a:ea typeface="微软雅黑" panose="020B0503020204020204" pitchFamily="34" charset="-122"/>
              </a:rPr>
              <a:t>hiplets</a:t>
            </a:r>
            <a:r>
              <a:rPr lang="en-US" altLang="zh-TW" sz="1800" dirty="0">
                <a:solidFill>
                  <a:srgbClr val="454545"/>
                </a:solidFill>
                <a:latin typeface="微软雅黑" panose="020B0503020204020204" pitchFamily="34" charset="-122"/>
                <a:ea typeface="微软雅黑" panose="020B0503020204020204" pitchFamily="34" charset="-122"/>
              </a:rPr>
              <a:t>(</a:t>
            </a:r>
            <a:r>
              <a:rPr lang="zh-CN" altLang="en-US" sz="1800" dirty="0">
                <a:solidFill>
                  <a:srgbClr val="454545"/>
                </a:solidFill>
                <a:latin typeface="微软雅黑" panose="020B0503020204020204" pitchFamily="34" charset="-122"/>
                <a:ea typeface="微软雅黑" panose="020B0503020204020204" pitchFamily="34" charset="-122"/>
              </a:rPr>
              <a:t>芯粒</a:t>
            </a:r>
            <a:r>
              <a:rPr lang="en-US" altLang="zh-TW" sz="1800" dirty="0">
                <a:solidFill>
                  <a:srgbClr val="454545"/>
                </a:solidFill>
                <a:latin typeface="微软雅黑" panose="020B0503020204020204" pitchFamily="34" charset="-122"/>
                <a:ea typeface="微软雅黑" panose="020B0503020204020204" pitchFamily="34" charset="-122"/>
              </a:rPr>
              <a:t>)</a:t>
            </a:r>
            <a:r>
              <a:rPr lang="zh-TW" altLang="en-US" sz="1800" dirty="0">
                <a:solidFill>
                  <a:srgbClr val="454545"/>
                </a:solidFill>
                <a:effectLst/>
                <a:latin typeface="微软雅黑" panose="020B0503020204020204" pitchFamily="34" charset="-122"/>
                <a:ea typeface="微软雅黑" panose="020B0503020204020204" pitchFamily="34" charset="-122"/>
              </a:rPr>
              <a:t>晶片的總面積才</a:t>
            </a:r>
            <a:r>
              <a:rPr lang="en-US" altLang="zh-TW" sz="1800" dirty="0">
                <a:solidFill>
                  <a:srgbClr val="454545"/>
                </a:solidFill>
                <a:effectLst/>
                <a:latin typeface="微软雅黑" panose="020B0503020204020204" pitchFamily="34" charset="-122"/>
                <a:ea typeface="微软雅黑" panose="020B0503020204020204" pitchFamily="34" charset="-122"/>
              </a:rPr>
              <a:t>74mm2</a:t>
            </a:r>
            <a:r>
              <a:rPr lang="zh-TW" altLang="en-US" sz="1800" dirty="0">
                <a:solidFill>
                  <a:srgbClr val="454545"/>
                </a:solidFill>
                <a:effectLst/>
                <a:latin typeface="微软雅黑" panose="020B0503020204020204" pitchFamily="34" charset="-122"/>
                <a:ea typeface="微软雅黑" panose="020B0503020204020204" pitchFamily="34" charset="-122"/>
              </a:rPr>
              <a:t>，其中</a:t>
            </a:r>
            <a:r>
              <a:rPr lang="en-US" altLang="zh-TW" sz="1800" dirty="0">
                <a:solidFill>
                  <a:srgbClr val="454545"/>
                </a:solidFill>
                <a:effectLst/>
                <a:latin typeface="微软雅黑" panose="020B0503020204020204" pitchFamily="34" charset="-122"/>
                <a:ea typeface="微软雅黑" panose="020B0503020204020204" pitchFamily="34" charset="-122"/>
              </a:rPr>
              <a:t>CCX+16MB L3</a:t>
            </a:r>
            <a:r>
              <a:rPr lang="zh-TW" altLang="en-US" sz="1800" dirty="0">
                <a:solidFill>
                  <a:srgbClr val="454545"/>
                </a:solidFill>
                <a:effectLst/>
                <a:latin typeface="微软雅黑" panose="020B0503020204020204" pitchFamily="34" charset="-122"/>
                <a:ea typeface="微软雅黑" panose="020B0503020204020204" pitchFamily="34" charset="-122"/>
              </a:rPr>
              <a:t>緩存的核心面積才</a:t>
            </a:r>
            <a:r>
              <a:rPr lang="en-US" altLang="zh-TW" sz="1800" dirty="0">
                <a:solidFill>
                  <a:srgbClr val="454545"/>
                </a:solidFill>
                <a:effectLst/>
                <a:latin typeface="微软雅黑" panose="020B0503020204020204" pitchFamily="34" charset="-122"/>
                <a:ea typeface="微软雅黑" panose="020B0503020204020204" pitchFamily="34" charset="-122"/>
              </a:rPr>
              <a:t>31.3mm2</a:t>
            </a:r>
            <a:r>
              <a:rPr lang="zh-TW" altLang="en-US" sz="1800" dirty="0">
                <a:solidFill>
                  <a:srgbClr val="454545"/>
                </a:solidFill>
                <a:effectLst/>
                <a:latin typeface="微软雅黑" panose="020B0503020204020204" pitchFamily="34" charset="-122"/>
                <a:ea typeface="微软雅黑" panose="020B0503020204020204" pitchFamily="34" charset="-122"/>
              </a:rPr>
              <a:t>，同比減少了</a:t>
            </a:r>
            <a:r>
              <a:rPr lang="en-US" altLang="zh-TW" sz="1800" dirty="0">
                <a:solidFill>
                  <a:srgbClr val="454545"/>
                </a:solidFill>
                <a:effectLst/>
                <a:latin typeface="微软雅黑" panose="020B0503020204020204" pitchFamily="34" charset="-122"/>
                <a:ea typeface="微软雅黑" panose="020B0503020204020204" pitchFamily="34" charset="-122"/>
              </a:rPr>
              <a:t>47% </a:t>
            </a:r>
            <a:endParaRPr lang="en-US" altLang="zh-TW" sz="1800" dirty="0"/>
          </a:p>
          <a:p>
            <a:pPr marL="0" indent="0">
              <a:lnSpc>
                <a:spcPct val="100000"/>
              </a:lnSpc>
              <a:buNone/>
            </a:pPr>
            <a:r>
              <a:rPr lang="en-US" altLang="zh-TW" sz="800" dirty="0">
                <a:solidFill>
                  <a:srgbClr val="454545"/>
                </a:solidFill>
                <a:effectLst/>
                <a:latin typeface="微软雅黑" panose="020B0503020204020204" pitchFamily="34" charset="-122"/>
                <a:ea typeface="微软雅黑" panose="020B0503020204020204" pitchFamily="34" charset="-122"/>
              </a:rPr>
              <a:t>					</a:t>
            </a:r>
            <a:r>
              <a:rPr lang="en-US" altLang="zh-TW" sz="1600" dirty="0">
                <a:solidFill>
                  <a:srgbClr val="454545"/>
                </a:solidFill>
                <a:effectLst/>
                <a:latin typeface="微软雅黑" panose="020B0503020204020204" pitchFamily="34" charset="-122"/>
                <a:ea typeface="微软雅黑" panose="020B0503020204020204" pitchFamily="34" charset="-122"/>
              </a:rPr>
              <a:t>				——NGA</a:t>
            </a:r>
            <a:r>
              <a:rPr lang="zh-TW" altLang="en-US" sz="1600" dirty="0">
                <a:solidFill>
                  <a:srgbClr val="454545"/>
                </a:solidFill>
                <a:effectLst/>
                <a:latin typeface="微软雅黑" panose="020B0503020204020204" pitchFamily="34" charset="-122"/>
                <a:ea typeface="微软雅黑" panose="020B0503020204020204" pitchFamily="34" charset="-122"/>
              </a:rPr>
              <a:t>论坛</a:t>
            </a:r>
            <a:br>
              <a:rPr lang="zh-TW" altLang="en-US" sz="800" dirty="0">
                <a:solidFill>
                  <a:srgbClr val="454545"/>
                </a:solidFill>
                <a:effectLst/>
                <a:latin typeface="微软雅黑" panose="020B0503020204020204" pitchFamily="34" charset="-122"/>
                <a:ea typeface="微软雅黑" panose="020B0503020204020204" pitchFamily="34" charset="-122"/>
              </a:rPr>
            </a:br>
            <a:br>
              <a:rPr lang="zh-TW" altLang="en-US" sz="800" dirty="0">
                <a:solidFill>
                  <a:srgbClr val="454545"/>
                </a:solidFill>
                <a:effectLst/>
                <a:latin typeface="微软雅黑" panose="020B0503020204020204" pitchFamily="34" charset="-122"/>
                <a:ea typeface="微软雅黑" panose="020B0503020204020204" pitchFamily="34" charset="-122"/>
              </a:rPr>
            </a:br>
            <a:endParaRPr lang="zh-TW" altLang="en-US" sz="800" dirty="0">
              <a:solidFill>
                <a:srgbClr val="454545"/>
              </a:solidFill>
              <a:effectLst/>
              <a:latin typeface="微软雅黑" panose="020B0503020204020204" pitchFamily="34" charset="-122"/>
              <a:ea typeface="微软雅黑" panose="020B0503020204020204" pitchFamily="34" charset="-122"/>
            </a:endParaRPr>
          </a:p>
          <a:p>
            <a:pPr>
              <a:lnSpc>
                <a:spcPct val="100000"/>
              </a:lnSpc>
            </a:pPr>
            <a:r>
              <a:rPr lang="zh-TW" altLang="en-US" sz="1800" dirty="0">
                <a:solidFill>
                  <a:srgbClr val="454545"/>
                </a:solidFill>
                <a:effectLst/>
                <a:latin typeface="微软雅黑" panose="020B0503020204020204" pitchFamily="34" charset="-122"/>
                <a:ea typeface="微软雅黑" panose="020B0503020204020204" pitchFamily="34" charset="-122"/>
              </a:rPr>
              <a:t>猜测原因是</a:t>
            </a:r>
            <a:endParaRPr lang="zh-TW" altLang="en-US" dirty="0">
              <a:effectLst/>
            </a:endParaRPr>
          </a:p>
          <a:p>
            <a:r>
              <a:rPr lang="zh-TW" altLang="en-US" sz="1800" dirty="0">
                <a:solidFill>
                  <a:srgbClr val="454545"/>
                </a:solidFill>
                <a:effectLst/>
                <a:latin typeface="微软雅黑" panose="020B0503020204020204" pitchFamily="34" charset="-122"/>
                <a:ea typeface="微软雅黑" panose="020B0503020204020204" pitchFamily="34" charset="-122"/>
              </a:rPr>
              <a:t>即使总体发热量有所下降，但由于散热面积大幅减小，散热效果会变差</a:t>
            </a:r>
            <a:endParaRPr lang="zh-CN" altLang="en-US" dirty="0"/>
          </a:p>
        </p:txBody>
      </p:sp>
      <p:sp>
        <p:nvSpPr>
          <p:cNvPr id="4" name="文本框 3">
            <a:extLst>
              <a:ext uri="{FF2B5EF4-FFF2-40B4-BE49-F238E27FC236}">
                <a16:creationId xmlns:a16="http://schemas.microsoft.com/office/drawing/2014/main" id="{BB6F6AC2-CB7C-4300-AD22-B938C7A7AD6F}"/>
              </a:ext>
            </a:extLst>
          </p:cNvPr>
          <p:cNvSpPr txBox="1"/>
          <p:nvPr/>
        </p:nvSpPr>
        <p:spPr>
          <a:xfrm>
            <a:off x="1052362" y="4870169"/>
            <a:ext cx="5332396" cy="369332"/>
          </a:xfrm>
          <a:prstGeom prst="rect">
            <a:avLst/>
          </a:prstGeom>
          <a:noFill/>
        </p:spPr>
        <p:txBody>
          <a:bodyPr wrap="square" rtlCol="0">
            <a:spAutoFit/>
          </a:bodyPr>
          <a:lstStyle/>
          <a:p>
            <a:r>
              <a:rPr lang="zh-CN" altLang="en-US" dirty="0"/>
              <a:t>这是阻碍</a:t>
            </a:r>
            <a:r>
              <a:rPr lang="en-US" altLang="zh-CN" dirty="0"/>
              <a:t>Ryzen</a:t>
            </a:r>
            <a:r>
              <a:rPr lang="zh-CN" altLang="en-US" dirty="0"/>
              <a:t>处理器运行在高频的原因之一</a:t>
            </a:r>
          </a:p>
        </p:txBody>
      </p:sp>
    </p:spTree>
    <p:extLst>
      <p:ext uri="{BB962C8B-B14F-4D97-AF65-F5344CB8AC3E}">
        <p14:creationId xmlns:p14="http://schemas.microsoft.com/office/powerpoint/2010/main" val="1925151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A09E04-FDA6-4C81-9165-5D58B5EBFFCE}"/>
              </a:ext>
            </a:extLst>
          </p:cNvPr>
          <p:cNvSpPr>
            <a:spLocks noGrp="1"/>
          </p:cNvSpPr>
          <p:nvPr>
            <p:ph type="title"/>
          </p:nvPr>
        </p:nvSpPr>
        <p:spPr>
          <a:xfrm>
            <a:off x="2599080" y="507436"/>
            <a:ext cx="3978442" cy="1631950"/>
          </a:xfrm>
        </p:spPr>
        <p:txBody>
          <a:bodyPr anchor="b">
            <a:normAutofit/>
          </a:bodyPr>
          <a:lstStyle/>
          <a:p>
            <a:r>
              <a:rPr lang="zh-CN" altLang="en-US" sz="3600" i="0" dirty="0">
                <a:latin typeface="华文宋体" panose="02010600040101010101" pitchFamily="2" charset="-122"/>
                <a:ea typeface="华文宋体" panose="02010600040101010101" pitchFamily="2" charset="-122"/>
              </a:rPr>
              <a:t>通信？</a:t>
            </a:r>
          </a:p>
        </p:txBody>
      </p:sp>
      <p:sp>
        <p:nvSpPr>
          <p:cNvPr id="3" name="内容占位符 2">
            <a:extLst>
              <a:ext uri="{FF2B5EF4-FFF2-40B4-BE49-F238E27FC236}">
                <a16:creationId xmlns:a16="http://schemas.microsoft.com/office/drawing/2014/main" id="{F0AE845E-2B30-40E1-9C7A-BDC048E64887}"/>
              </a:ext>
            </a:extLst>
          </p:cNvPr>
          <p:cNvSpPr>
            <a:spLocks noGrp="1"/>
          </p:cNvSpPr>
          <p:nvPr>
            <p:ph idx="1"/>
          </p:nvPr>
        </p:nvSpPr>
        <p:spPr>
          <a:xfrm>
            <a:off x="6705722" y="1833160"/>
            <a:ext cx="3978442" cy="2419711"/>
          </a:xfrm>
        </p:spPr>
        <p:txBody>
          <a:bodyPr>
            <a:normAutofit/>
          </a:bodyPr>
          <a:lstStyle/>
          <a:p>
            <a:endParaRPr lang="en-US" altLang="zh-CN" sz="2000" dirty="0"/>
          </a:p>
          <a:p>
            <a:pPr marL="0" indent="0">
              <a:buNone/>
            </a:pPr>
            <a:r>
              <a:rPr lang="en-US" altLang="zh-CN" sz="2000" dirty="0"/>
              <a:t>CCX</a:t>
            </a:r>
            <a:r>
              <a:rPr lang="zh-CN" altLang="en-US" sz="2000" dirty="0"/>
              <a:t> </a:t>
            </a:r>
            <a:r>
              <a:rPr lang="en-US" altLang="zh-CN" sz="2000" dirty="0"/>
              <a:t>CCD </a:t>
            </a:r>
            <a:r>
              <a:rPr lang="zh-CN" altLang="en-US" sz="2000" i="0" dirty="0">
                <a:latin typeface="华文宋体" panose="02010600040101010101" pitchFamily="2" charset="-122"/>
                <a:ea typeface="华文宋体" panose="02010600040101010101" pitchFamily="2" charset="-122"/>
              </a:rPr>
              <a:t>间如何通信？</a:t>
            </a:r>
            <a:endParaRPr lang="en-US" altLang="zh-CN" sz="2000" dirty="0">
              <a:latin typeface="华文宋体" panose="02010600040101010101" pitchFamily="2" charset="-122"/>
              <a:ea typeface="华文宋体" panose="02010600040101010101" pitchFamily="2" charset="-122"/>
            </a:endParaRPr>
          </a:p>
          <a:p>
            <a:pPr marL="457200" lvl="1" indent="0">
              <a:buNone/>
            </a:pPr>
            <a:r>
              <a:rPr lang="en-US" altLang="zh-TW" sz="2000" dirty="0">
                <a:effectLst/>
                <a:latin typeface="微软雅黑" panose="020B0503020204020204" pitchFamily="34" charset="-122"/>
                <a:ea typeface="微软雅黑" panose="020B0503020204020204" pitchFamily="34" charset="-122"/>
              </a:rPr>
              <a:t>IF</a:t>
            </a:r>
            <a:r>
              <a:rPr lang="en-US" altLang="zh-TW" sz="2000" dirty="0">
                <a:latin typeface="微软雅黑" panose="020B0503020204020204" pitchFamily="34" charset="-122"/>
                <a:ea typeface="微软雅黑" panose="020B0503020204020204" pitchFamily="34" charset="-122"/>
              </a:rPr>
              <a:t>(infinity fabric)</a:t>
            </a:r>
          </a:p>
          <a:p>
            <a:pPr marL="457200" lvl="1" indent="0">
              <a:buNone/>
            </a:pPr>
            <a:endParaRPr lang="en-US" altLang="zh-TW" sz="2000" dirty="0">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B28EF6C1-A7EA-4F67-B394-5D1444AB5E4B}"/>
              </a:ext>
            </a:extLst>
          </p:cNvPr>
          <p:cNvSpPr txBox="1"/>
          <p:nvPr/>
        </p:nvSpPr>
        <p:spPr>
          <a:xfrm>
            <a:off x="6577522" y="3235270"/>
            <a:ext cx="3517997" cy="369332"/>
          </a:xfrm>
          <a:prstGeom prst="rect">
            <a:avLst/>
          </a:prstGeom>
          <a:noFill/>
        </p:spPr>
        <p:txBody>
          <a:bodyPr wrap="square" rtlCol="0">
            <a:spAutoFit/>
          </a:bodyPr>
          <a:lstStyle/>
          <a:p>
            <a:pPr>
              <a:spcAft>
                <a:spcPts val="600"/>
              </a:spcAft>
            </a:pPr>
            <a:r>
              <a:rPr lang="zh-CN" altLang="en-US" dirty="0"/>
              <a:t>处理器与存储器如何通信？</a:t>
            </a:r>
          </a:p>
        </p:txBody>
      </p:sp>
      <p:pic>
        <p:nvPicPr>
          <p:cNvPr id="9" name="图片 8" descr="图示&#10;&#10;描述已自动生成">
            <a:extLst>
              <a:ext uri="{FF2B5EF4-FFF2-40B4-BE49-F238E27FC236}">
                <a16:creationId xmlns:a16="http://schemas.microsoft.com/office/drawing/2014/main" id="{6D10EF41-B214-48A3-8A0E-04F867CCD7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45" y="3271526"/>
            <a:ext cx="6519711" cy="8345139"/>
          </a:xfrm>
          <a:prstGeom prst="rect">
            <a:avLst/>
          </a:prstGeom>
        </p:spPr>
      </p:pic>
      <p:pic>
        <p:nvPicPr>
          <p:cNvPr id="13" name="内容占位符 8" descr="图表, 折线图&#10;&#10;描述已自动生成">
            <a:extLst>
              <a:ext uri="{FF2B5EF4-FFF2-40B4-BE49-F238E27FC236}">
                <a16:creationId xmlns:a16="http://schemas.microsoft.com/office/drawing/2014/main" id="{A45E6CAD-7EF1-4BB1-B2FE-BE4E299CDB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064" y="3729360"/>
            <a:ext cx="5238772" cy="3521618"/>
          </a:xfrm>
          <a:prstGeom prst="rect">
            <a:avLst/>
          </a:prstGeom>
        </p:spPr>
      </p:pic>
    </p:spTree>
    <p:extLst>
      <p:ext uri="{BB962C8B-B14F-4D97-AF65-F5344CB8AC3E}">
        <p14:creationId xmlns:p14="http://schemas.microsoft.com/office/powerpoint/2010/main" val="2650484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内容占位符 6" descr="图示&#10;&#10;描述已自动生成">
            <a:extLst>
              <a:ext uri="{FF2B5EF4-FFF2-40B4-BE49-F238E27FC236}">
                <a16:creationId xmlns:a16="http://schemas.microsoft.com/office/drawing/2014/main" id="{E502D893-7B66-42AD-BA23-ABC483ACBDB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281" b="14448"/>
          <a:stretch/>
        </p:blipFill>
        <p:spPr>
          <a:xfrm>
            <a:off x="20" y="10"/>
            <a:ext cx="12191980" cy="6857990"/>
          </a:xfrm>
          <a:prstGeom prst="rect">
            <a:avLst/>
          </a:prstGeom>
        </p:spPr>
      </p:pic>
      <p:sp>
        <p:nvSpPr>
          <p:cNvPr id="8" name="矩形 7">
            <a:extLst>
              <a:ext uri="{FF2B5EF4-FFF2-40B4-BE49-F238E27FC236}">
                <a16:creationId xmlns:a16="http://schemas.microsoft.com/office/drawing/2014/main" id="{B9F3B380-D3D2-4C7D-942B-8C3D1E817FE4}"/>
              </a:ext>
            </a:extLst>
          </p:cNvPr>
          <p:cNvSpPr/>
          <p:nvPr/>
        </p:nvSpPr>
        <p:spPr>
          <a:xfrm>
            <a:off x="4844226" y="5172293"/>
            <a:ext cx="1251774" cy="163335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85435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AMD Ryzen">
            <a:extLst>
              <a:ext uri="{FF2B5EF4-FFF2-40B4-BE49-F238E27FC236}">
                <a16:creationId xmlns:a16="http://schemas.microsoft.com/office/drawing/2014/main" id="{DDCEB390-251C-45C6-9287-8465BEDF260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4616"/>
          <a:stretch/>
        </p:blipFill>
        <p:spPr bwMode="auto">
          <a:xfrm>
            <a:off x="6017130" y="45730"/>
            <a:ext cx="7924800" cy="3383270"/>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descr="手机屏幕的截图&#10;&#10;描述已自动生成">
            <a:extLst>
              <a:ext uri="{FF2B5EF4-FFF2-40B4-BE49-F238E27FC236}">
                <a16:creationId xmlns:a16="http://schemas.microsoft.com/office/drawing/2014/main" id="{91B93722-0833-428F-A456-82C5C18EE75D}"/>
              </a:ext>
            </a:extLst>
          </p:cNvPr>
          <p:cNvPicPr>
            <a:picLocks noChangeAspect="1"/>
          </p:cNvPicPr>
          <p:nvPr/>
        </p:nvPicPr>
        <p:blipFill rotWithShape="1">
          <a:blip r:embed="rId3">
            <a:extLst>
              <a:ext uri="{28A0092B-C50C-407E-A947-70E740481C1C}">
                <a14:useLocalDpi xmlns:a14="http://schemas.microsoft.com/office/drawing/2010/main" val="0"/>
              </a:ext>
            </a:extLst>
          </a:blip>
          <a:srcRect t="15678" r="-1" b="4718"/>
          <a:stretch/>
        </p:blipFill>
        <p:spPr>
          <a:xfrm>
            <a:off x="4636168" y="3474720"/>
            <a:ext cx="7555832" cy="3383280"/>
          </a:xfrm>
          <a:prstGeom prst="rect">
            <a:avLst/>
          </a:prstGeom>
        </p:spPr>
      </p:pic>
      <p:sp>
        <p:nvSpPr>
          <p:cNvPr id="2" name="标题 1">
            <a:extLst>
              <a:ext uri="{FF2B5EF4-FFF2-40B4-BE49-F238E27FC236}">
                <a16:creationId xmlns:a16="http://schemas.microsoft.com/office/drawing/2014/main" id="{6ECFD0A0-BB86-4C47-9248-8067B90A9E28}"/>
              </a:ext>
            </a:extLst>
          </p:cNvPr>
          <p:cNvSpPr>
            <a:spLocks noGrp="1"/>
          </p:cNvSpPr>
          <p:nvPr>
            <p:ph type="title"/>
          </p:nvPr>
        </p:nvSpPr>
        <p:spPr>
          <a:xfrm>
            <a:off x="643468" y="1122363"/>
            <a:ext cx="3992700" cy="3364434"/>
          </a:xfrm>
        </p:spPr>
        <p:txBody>
          <a:bodyPr vert="horz" lIns="91440" tIns="45720" rIns="91440" bIns="45720" rtlCol="0" anchor="b">
            <a:normAutofit/>
          </a:bodyPr>
          <a:lstStyle/>
          <a:p>
            <a:br>
              <a:rPr lang="en-US" altLang="zh-CN" sz="4800" dirty="0"/>
            </a:br>
            <a:br>
              <a:rPr lang="en-US" altLang="zh-CN" sz="4800" dirty="0"/>
            </a:br>
            <a:endParaRPr lang="en-US" altLang="zh-CN" sz="4800" dirty="0"/>
          </a:p>
        </p:txBody>
      </p:sp>
      <p:sp>
        <p:nvSpPr>
          <p:cNvPr id="3" name="文本框 2">
            <a:extLst>
              <a:ext uri="{FF2B5EF4-FFF2-40B4-BE49-F238E27FC236}">
                <a16:creationId xmlns:a16="http://schemas.microsoft.com/office/drawing/2014/main" id="{125157EF-57B9-4E05-A3D5-61B67EBA7B44}"/>
              </a:ext>
            </a:extLst>
          </p:cNvPr>
          <p:cNvSpPr txBox="1"/>
          <p:nvPr/>
        </p:nvSpPr>
        <p:spPr>
          <a:xfrm>
            <a:off x="769150" y="937845"/>
            <a:ext cx="3417276" cy="3093154"/>
          </a:xfrm>
          <a:prstGeom prst="rect">
            <a:avLst/>
          </a:prstGeom>
          <a:noFill/>
        </p:spPr>
        <p:txBody>
          <a:bodyPr wrap="square" rtlCol="0">
            <a:spAutoFit/>
          </a:bodyPr>
          <a:lstStyle/>
          <a:p>
            <a:pPr>
              <a:spcAft>
                <a:spcPts val="600"/>
              </a:spcAft>
            </a:pPr>
            <a:r>
              <a:rPr lang="en-US" altLang="zh-CN" sz="3600" dirty="0"/>
              <a:t>PART 1</a:t>
            </a:r>
          </a:p>
          <a:p>
            <a:pPr>
              <a:spcAft>
                <a:spcPts val="600"/>
              </a:spcAft>
            </a:pPr>
            <a:endParaRPr lang="en-US" altLang="zh-CN" sz="3600" dirty="0">
              <a:latin typeface="宋体" panose="02010600030101010101" pitchFamily="2" charset="-122"/>
              <a:ea typeface="宋体" panose="02010600030101010101" pitchFamily="2" charset="-122"/>
            </a:endParaRPr>
          </a:p>
          <a:p>
            <a:pPr>
              <a:spcAft>
                <a:spcPts val="600"/>
              </a:spcAft>
            </a:pPr>
            <a:r>
              <a:rPr lang="zh-CN" altLang="en-US" sz="3600" dirty="0">
                <a:latin typeface="宋体" panose="02010600030101010101" pitchFamily="2" charset="-122"/>
                <a:ea typeface="宋体" panose="02010600030101010101" pitchFamily="2" charset="-122"/>
              </a:rPr>
              <a:t>中央处理器 </a:t>
            </a:r>
            <a:endParaRPr lang="en-US" altLang="zh-CN" sz="3600" dirty="0">
              <a:latin typeface="宋体" panose="02010600030101010101" pitchFamily="2" charset="-122"/>
              <a:ea typeface="宋体" panose="02010600030101010101" pitchFamily="2" charset="-122"/>
            </a:endParaRPr>
          </a:p>
          <a:p>
            <a:pPr>
              <a:spcAft>
                <a:spcPts val="600"/>
              </a:spcAft>
            </a:pPr>
            <a:r>
              <a:rPr lang="en-US" altLang="zh-CN" sz="3600" dirty="0">
                <a:latin typeface="宋体" panose="02010600030101010101" pitchFamily="2" charset="-122"/>
                <a:ea typeface="宋体" panose="02010600030101010101" pitchFamily="2" charset="-122"/>
              </a:rPr>
              <a:t>   </a:t>
            </a:r>
            <a:r>
              <a:rPr lang="zh-CN" altLang="en-US" sz="3600" dirty="0">
                <a:latin typeface="宋体" panose="02010600030101010101" pitchFamily="2" charset="-122"/>
                <a:ea typeface="宋体" panose="02010600030101010101" pitchFamily="2" charset="-122"/>
              </a:rPr>
              <a:t>的发展过程</a:t>
            </a:r>
            <a:br>
              <a:rPr lang="en-US" altLang="zh-CN" sz="3600" dirty="0">
                <a:latin typeface="宋体" panose="02010600030101010101" pitchFamily="2" charset="-122"/>
                <a:ea typeface="宋体" panose="02010600030101010101" pitchFamily="2" charset="-122"/>
              </a:rPr>
            </a:br>
            <a:r>
              <a:rPr lang="zh-CN" altLang="en-US" sz="3600" dirty="0">
                <a:latin typeface="宋体" panose="02010600030101010101" pitchFamily="2" charset="-122"/>
                <a:ea typeface="宋体" panose="02010600030101010101" pitchFamily="2" charset="-122"/>
              </a:rPr>
              <a:t>（</a:t>
            </a:r>
            <a:r>
              <a:rPr lang="en-US" altLang="zh-CN" sz="3600" dirty="0">
                <a:latin typeface="宋体" panose="02010600030101010101" pitchFamily="2" charset="-122"/>
                <a:ea typeface="宋体" panose="02010600030101010101" pitchFamily="2" charset="-122"/>
              </a:rPr>
              <a:t>2000~2020</a:t>
            </a:r>
            <a:r>
              <a:rPr lang="zh-CN" altLang="en-US" sz="3600" dirty="0">
                <a:latin typeface="宋体" panose="02010600030101010101" pitchFamily="2" charset="-122"/>
                <a:ea typeface="宋体" panose="02010600030101010101" pitchFamily="2" charset="-122"/>
              </a:rPr>
              <a:t>）</a:t>
            </a:r>
          </a:p>
        </p:txBody>
      </p:sp>
      <p:sp>
        <p:nvSpPr>
          <p:cNvPr id="4" name="文本框 3">
            <a:extLst>
              <a:ext uri="{FF2B5EF4-FFF2-40B4-BE49-F238E27FC236}">
                <a16:creationId xmlns:a16="http://schemas.microsoft.com/office/drawing/2014/main" id="{B6C030E9-A77A-4925-A6CA-090164F65793}"/>
              </a:ext>
            </a:extLst>
          </p:cNvPr>
          <p:cNvSpPr txBox="1"/>
          <p:nvPr/>
        </p:nvSpPr>
        <p:spPr>
          <a:xfrm>
            <a:off x="2639818" y="4847268"/>
            <a:ext cx="2332718" cy="369332"/>
          </a:xfrm>
          <a:prstGeom prst="rect">
            <a:avLst/>
          </a:prstGeom>
          <a:noFill/>
        </p:spPr>
        <p:txBody>
          <a:bodyPr wrap="square" rtlCol="0">
            <a:spAutoFit/>
          </a:bodyPr>
          <a:lstStyle/>
          <a:p>
            <a:pPr>
              <a:spcAft>
                <a:spcPts val="600"/>
              </a:spcAft>
            </a:pPr>
            <a:r>
              <a:rPr lang="zh-CN" altLang="en-US" dirty="0"/>
              <a:t>从</a:t>
            </a:r>
            <a:r>
              <a:rPr lang="en-US" altLang="zh-CN" dirty="0"/>
              <a:t>Pentium</a:t>
            </a:r>
            <a:r>
              <a:rPr lang="zh-CN" altLang="en-US" dirty="0"/>
              <a:t>到</a:t>
            </a:r>
            <a:r>
              <a:rPr lang="en-US" altLang="zh-CN" dirty="0"/>
              <a:t>Core</a:t>
            </a:r>
            <a:endParaRPr lang="zh-CN" altLang="en-US" dirty="0"/>
          </a:p>
        </p:txBody>
      </p:sp>
      <p:sp>
        <p:nvSpPr>
          <p:cNvPr id="5" name="文本框 4">
            <a:extLst>
              <a:ext uri="{FF2B5EF4-FFF2-40B4-BE49-F238E27FC236}">
                <a16:creationId xmlns:a16="http://schemas.microsoft.com/office/drawing/2014/main" id="{9731F8FC-9EA0-4F4F-8B0C-9248B234483C}"/>
              </a:ext>
            </a:extLst>
          </p:cNvPr>
          <p:cNvSpPr txBox="1"/>
          <p:nvPr/>
        </p:nvSpPr>
        <p:spPr>
          <a:xfrm>
            <a:off x="6244272" y="1852440"/>
            <a:ext cx="1531917" cy="646331"/>
          </a:xfrm>
          <a:prstGeom prst="rect">
            <a:avLst/>
          </a:prstGeom>
          <a:noFill/>
        </p:spPr>
        <p:txBody>
          <a:bodyPr wrap="square" rtlCol="0">
            <a:spAutoFit/>
          </a:bodyPr>
          <a:lstStyle/>
          <a:p>
            <a:pPr>
              <a:spcAft>
                <a:spcPts val="600"/>
              </a:spcAft>
            </a:pPr>
            <a:r>
              <a:rPr lang="zh-CN" altLang="en-US" dirty="0"/>
              <a:t>从</a:t>
            </a:r>
            <a:r>
              <a:rPr lang="en-US" altLang="zh-CN" dirty="0"/>
              <a:t>K8</a:t>
            </a:r>
            <a:r>
              <a:rPr lang="zh-CN" altLang="en-US" dirty="0"/>
              <a:t>到</a:t>
            </a:r>
            <a:r>
              <a:rPr lang="en-US" altLang="zh-CN" dirty="0"/>
              <a:t>Ryzen</a:t>
            </a:r>
            <a:endParaRPr lang="zh-CN" altLang="en-US" dirty="0"/>
          </a:p>
        </p:txBody>
      </p:sp>
    </p:spTree>
    <p:extLst>
      <p:ext uri="{BB962C8B-B14F-4D97-AF65-F5344CB8AC3E}">
        <p14:creationId xmlns:p14="http://schemas.microsoft.com/office/powerpoint/2010/main" val="26240853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FA60CB-2768-48A2-958D-D3F0BC1F95C4}"/>
              </a:ext>
            </a:extLst>
          </p:cNvPr>
          <p:cNvSpPr>
            <a:spLocks noGrp="1"/>
          </p:cNvSpPr>
          <p:nvPr>
            <p:ph type="title"/>
          </p:nvPr>
        </p:nvSpPr>
        <p:spPr/>
        <p:txBody>
          <a:bodyPr>
            <a:normAutofit/>
          </a:bodyPr>
          <a:lstStyle/>
          <a:p>
            <a:r>
              <a:rPr lang="en-US" altLang="zh-CN" dirty="0"/>
              <a:t>Cache  </a:t>
            </a:r>
            <a:r>
              <a:rPr lang="en-US" altLang="zh-CN" i="0" dirty="0">
                <a:latin typeface="+mn-lt"/>
              </a:rPr>
              <a:t>(</a:t>
            </a:r>
            <a:r>
              <a:rPr lang="en-US" altLang="zh-CN" i="0" dirty="0" err="1">
                <a:latin typeface="+mn-lt"/>
              </a:rPr>
              <a:t>tag&amp;SRAM</a:t>
            </a:r>
            <a:r>
              <a:rPr lang="en-US" altLang="zh-CN" i="0" dirty="0">
                <a:latin typeface="+mn-lt"/>
              </a:rPr>
              <a:t>)</a:t>
            </a:r>
            <a:endParaRPr lang="zh-CN" altLang="en-US" i="0" dirty="0">
              <a:latin typeface="+mn-lt"/>
            </a:endParaRPr>
          </a:p>
        </p:txBody>
      </p:sp>
      <p:sp>
        <p:nvSpPr>
          <p:cNvPr id="3" name="内容占位符 2">
            <a:extLst>
              <a:ext uri="{FF2B5EF4-FFF2-40B4-BE49-F238E27FC236}">
                <a16:creationId xmlns:a16="http://schemas.microsoft.com/office/drawing/2014/main" id="{04B52FBA-8539-4154-A412-D7010AB06EE8}"/>
              </a:ext>
            </a:extLst>
          </p:cNvPr>
          <p:cNvSpPr>
            <a:spLocks noGrp="1"/>
          </p:cNvSpPr>
          <p:nvPr>
            <p:ph idx="1"/>
          </p:nvPr>
        </p:nvSpPr>
        <p:spPr/>
        <p:txBody>
          <a:bodyPr/>
          <a:lstStyle/>
          <a:p>
            <a:r>
              <a:rPr lang="en-US" altLang="zh-CN" dirty="0" err="1"/>
              <a:t>Sram</a:t>
            </a:r>
            <a:r>
              <a:rPr lang="zh-CN" altLang="en-US" dirty="0"/>
              <a:t>，有别于普通的 </a:t>
            </a:r>
            <a:r>
              <a:rPr lang="en-US" altLang="zh-CN" dirty="0"/>
              <a:t>Dram </a:t>
            </a:r>
          </a:p>
          <a:p>
            <a:endParaRPr lang="en-US" altLang="zh-CN" dirty="0"/>
          </a:p>
          <a:p>
            <a:r>
              <a:rPr lang="en-US" altLang="zh-CN" dirty="0"/>
              <a:t>Dram </a:t>
            </a:r>
            <a:r>
              <a:rPr lang="zh-CN" altLang="en-US" dirty="0"/>
              <a:t>， </a:t>
            </a:r>
            <a:r>
              <a:rPr lang="en-US" altLang="zh-CN" dirty="0"/>
              <a:t>D </a:t>
            </a:r>
            <a:r>
              <a:rPr lang="zh-CN" altLang="en-US" dirty="0"/>
              <a:t>指  </a:t>
            </a:r>
            <a:r>
              <a:rPr lang="en-US" altLang="zh-CN" dirty="0"/>
              <a:t>Dynamic</a:t>
            </a:r>
          </a:p>
          <a:p>
            <a:r>
              <a:rPr lang="en-US" altLang="zh-CN" dirty="0" err="1"/>
              <a:t>Sram</a:t>
            </a:r>
            <a:r>
              <a:rPr lang="en-US" altLang="zh-CN" dirty="0"/>
              <a:t>  </a:t>
            </a:r>
            <a:r>
              <a:rPr lang="zh-CN" altLang="en-US" dirty="0"/>
              <a:t>， </a:t>
            </a:r>
            <a:r>
              <a:rPr lang="en-US" altLang="zh-CN" dirty="0"/>
              <a:t>S  </a:t>
            </a:r>
            <a:r>
              <a:rPr lang="zh-CN" altLang="en-US" dirty="0"/>
              <a:t>指  </a:t>
            </a:r>
            <a:r>
              <a:rPr lang="en-US" altLang="zh-CN" dirty="0"/>
              <a:t>Static</a:t>
            </a:r>
            <a:endParaRPr lang="zh-CN" altLang="en-US" dirty="0"/>
          </a:p>
        </p:txBody>
      </p:sp>
      <p:sp>
        <p:nvSpPr>
          <p:cNvPr id="4" name="矩形 3">
            <a:extLst>
              <a:ext uri="{FF2B5EF4-FFF2-40B4-BE49-F238E27FC236}">
                <a16:creationId xmlns:a16="http://schemas.microsoft.com/office/drawing/2014/main" id="{7ECCF9F2-1280-4552-8409-4840E56416D1}"/>
              </a:ext>
            </a:extLst>
          </p:cNvPr>
          <p:cNvSpPr/>
          <p:nvPr/>
        </p:nvSpPr>
        <p:spPr>
          <a:xfrm>
            <a:off x="610763" y="1795876"/>
            <a:ext cx="5283975" cy="37608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a:extLst>
              <a:ext uri="{FF2B5EF4-FFF2-40B4-BE49-F238E27FC236}">
                <a16:creationId xmlns:a16="http://schemas.microsoft.com/office/drawing/2014/main" id="{DE0C2C9F-105D-4011-A12F-86712080EB7A}"/>
              </a:ext>
            </a:extLst>
          </p:cNvPr>
          <p:cNvSpPr txBox="1"/>
          <p:nvPr/>
        </p:nvSpPr>
        <p:spPr>
          <a:xfrm>
            <a:off x="991181" y="4837246"/>
            <a:ext cx="3615719" cy="523220"/>
          </a:xfrm>
          <a:prstGeom prst="rect">
            <a:avLst/>
          </a:prstGeom>
          <a:noFill/>
        </p:spPr>
        <p:txBody>
          <a:bodyPr wrap="square" rtlCol="0">
            <a:spAutoFit/>
          </a:bodyPr>
          <a:lstStyle/>
          <a:p>
            <a:r>
              <a:rPr lang="en-US" altLang="zh-CN" sz="2800" b="1" dirty="0"/>
              <a:t>Why</a:t>
            </a:r>
            <a:r>
              <a:rPr lang="zh-CN" altLang="en-US" sz="2800" b="1" dirty="0"/>
              <a:t>？</a:t>
            </a:r>
          </a:p>
        </p:txBody>
      </p:sp>
      <p:sp>
        <p:nvSpPr>
          <p:cNvPr id="8" name="文本框 7">
            <a:extLst>
              <a:ext uri="{FF2B5EF4-FFF2-40B4-BE49-F238E27FC236}">
                <a16:creationId xmlns:a16="http://schemas.microsoft.com/office/drawing/2014/main" id="{2432899C-8E74-44CE-9382-8A2D03899DA8}"/>
              </a:ext>
            </a:extLst>
          </p:cNvPr>
          <p:cNvSpPr txBox="1"/>
          <p:nvPr/>
        </p:nvSpPr>
        <p:spPr>
          <a:xfrm>
            <a:off x="2230782" y="1414125"/>
            <a:ext cx="10090392" cy="4524315"/>
          </a:xfrm>
          <a:prstGeom prst="rect">
            <a:avLst/>
          </a:prstGeom>
          <a:noFill/>
        </p:spPr>
        <p:txBody>
          <a:bodyPr wrap="square" rtlCol="0">
            <a:spAutoFit/>
          </a:bodyPr>
          <a:lstStyle/>
          <a:p>
            <a:r>
              <a:rPr lang="en-US" altLang="zh-CN" dirty="0"/>
              <a:t>	</a:t>
            </a:r>
            <a:r>
              <a:rPr lang="zh-CN" altLang="en-US" dirty="0"/>
              <a:t>在速度方面，计算机的主存和</a:t>
            </a:r>
            <a:r>
              <a:rPr lang="en-US" altLang="zh-CN" dirty="0"/>
              <a:t>CPU</a:t>
            </a:r>
            <a:r>
              <a:rPr lang="zh-CN" altLang="en-US" dirty="0"/>
              <a:t>直保持了大约一个数量级的差距。显然这个差距限制了</a:t>
            </a:r>
            <a:r>
              <a:rPr lang="en-US" altLang="zh-CN" dirty="0"/>
              <a:t>CPU</a:t>
            </a:r>
            <a:r>
              <a:rPr lang="zh-CN" altLang="en-US" dirty="0"/>
              <a:t>速度潜力的发挥。为了弥合这个差距，仅采用一种工艺的单一存储器是行不通的，必须进一步从计算机系统结构和组织上去研究。设置高速缓冲存储器（</a:t>
            </a:r>
            <a:r>
              <a:rPr lang="en-US" altLang="zh-CN" dirty="0"/>
              <a:t>Cache</a:t>
            </a:r>
            <a:r>
              <a:rPr lang="zh-CN" altLang="en-US" dirty="0"/>
              <a:t>）是解决存取速度的重要方法。</a:t>
            </a:r>
          </a:p>
          <a:p>
            <a:r>
              <a:rPr lang="zh-CN" altLang="en-US" dirty="0"/>
              <a:t>    </a:t>
            </a:r>
            <a:r>
              <a:rPr lang="en-US" altLang="zh-CN" dirty="0"/>
              <a:t>	</a:t>
            </a:r>
          </a:p>
          <a:p>
            <a:r>
              <a:rPr lang="en-US" altLang="zh-CN" dirty="0"/>
              <a:t>	</a:t>
            </a:r>
            <a:r>
              <a:rPr lang="zh-CN" altLang="en-US" dirty="0"/>
              <a:t>当</a:t>
            </a:r>
            <a:r>
              <a:rPr lang="en-US" altLang="zh-CN" dirty="0"/>
              <a:t>CPU</a:t>
            </a:r>
            <a:r>
              <a:rPr lang="zh-CN" altLang="en-US" dirty="0"/>
              <a:t>处理数据时，它会先到</a:t>
            </a:r>
            <a:r>
              <a:rPr lang="en-US" altLang="zh-CN" dirty="0"/>
              <a:t>Cache</a:t>
            </a:r>
            <a:r>
              <a:rPr lang="zh-CN" altLang="en-US" dirty="0"/>
              <a:t>中去寻找，如果数据因之前的操作已经读取而被暂存其中，就不需要再从</a:t>
            </a:r>
            <a:r>
              <a:rPr lang="en-US" altLang="zh-CN" dirty="0"/>
              <a:t>Main memory</a:t>
            </a:r>
            <a:r>
              <a:rPr lang="zh-CN" altLang="en-US" dirty="0"/>
              <a:t>中读取数据</a:t>
            </a:r>
            <a:r>
              <a:rPr lang="en-US" altLang="zh-CN" dirty="0"/>
              <a:t>——</a:t>
            </a:r>
            <a:r>
              <a:rPr lang="zh-CN" altLang="en-US" dirty="0"/>
              <a:t>由于</a:t>
            </a:r>
            <a:r>
              <a:rPr lang="en-US" altLang="zh-CN" dirty="0"/>
              <a:t>CPU</a:t>
            </a:r>
            <a:r>
              <a:rPr lang="zh-CN" altLang="en-US" dirty="0"/>
              <a:t>的运行速度一般比</a:t>
            </a:r>
            <a:r>
              <a:rPr lang="en-US" altLang="zh-CN" dirty="0"/>
              <a:t>Main memory</a:t>
            </a:r>
            <a:r>
              <a:rPr lang="zh-CN" altLang="en-US" dirty="0"/>
              <a:t>的读取速度快，主存储器周期（访问主存储器所需要的时间）为数个时钟周期。因此若要访问主内存的话，就必须等待数个</a:t>
            </a:r>
            <a:r>
              <a:rPr lang="en-US" altLang="zh-CN" dirty="0"/>
              <a:t>CPU</a:t>
            </a:r>
            <a:r>
              <a:rPr lang="zh-CN" altLang="en-US" dirty="0"/>
              <a:t>周期从而造成浪费。</a:t>
            </a:r>
          </a:p>
          <a:p>
            <a:r>
              <a:rPr lang="zh-CN" altLang="en-US" dirty="0"/>
              <a:t>    </a:t>
            </a:r>
            <a:r>
              <a:rPr lang="en-US" altLang="zh-CN" dirty="0"/>
              <a:t>	</a:t>
            </a:r>
          </a:p>
          <a:p>
            <a:r>
              <a:rPr lang="en-US" altLang="zh-CN" dirty="0"/>
              <a:t>	CPU</a:t>
            </a:r>
            <a:r>
              <a:rPr lang="zh-CN" altLang="en-US" dirty="0"/>
              <a:t>需要读写一个地址的时候，先去</a:t>
            </a:r>
            <a:r>
              <a:rPr lang="en-US" altLang="zh-CN" dirty="0"/>
              <a:t>Cache</a:t>
            </a:r>
            <a:r>
              <a:rPr lang="zh-CN" altLang="en-US" dirty="0"/>
              <a:t>中查找，如果数据不在</a:t>
            </a:r>
            <a:r>
              <a:rPr lang="en-US" altLang="zh-CN" dirty="0"/>
              <a:t>Cache</a:t>
            </a:r>
            <a:r>
              <a:rPr lang="zh-CN" altLang="en-US" dirty="0"/>
              <a:t>中，称为</a:t>
            </a:r>
            <a:r>
              <a:rPr lang="en-US" altLang="zh-CN" dirty="0"/>
              <a:t>Cache miss</a:t>
            </a:r>
            <a:r>
              <a:rPr lang="zh-CN" altLang="en-US" dirty="0"/>
              <a:t>，就需要从</a:t>
            </a:r>
            <a:r>
              <a:rPr lang="en-US" altLang="zh-CN" dirty="0"/>
              <a:t>Memory</a:t>
            </a:r>
            <a:r>
              <a:rPr lang="zh-CN" altLang="en-US" dirty="0"/>
              <a:t>中把这个地址所在的那个</a:t>
            </a:r>
            <a:r>
              <a:rPr lang="en-US" altLang="zh-CN" dirty="0"/>
              <a:t>Cache line</a:t>
            </a:r>
            <a:r>
              <a:rPr lang="zh-CN" altLang="en-US" dirty="0"/>
              <a:t>上的数据加载到</a:t>
            </a:r>
            <a:r>
              <a:rPr lang="en-US" altLang="zh-CN" dirty="0"/>
              <a:t>Cache</a:t>
            </a:r>
            <a:r>
              <a:rPr lang="zh-CN" altLang="en-US" dirty="0"/>
              <a:t>中，然后再把数返回给</a:t>
            </a:r>
            <a:r>
              <a:rPr lang="en-US" altLang="zh-CN" dirty="0"/>
              <a:t>CPU</a:t>
            </a:r>
            <a:r>
              <a:rPr lang="zh-CN" altLang="en-US" dirty="0"/>
              <a:t>。这时会伴随着另一个</a:t>
            </a:r>
            <a:r>
              <a:rPr lang="en-US" altLang="zh-CN" dirty="0"/>
              <a:t>Cache </a:t>
            </a:r>
            <a:r>
              <a:rPr lang="zh-CN" altLang="en-US" dirty="0"/>
              <a:t>条目被替换出去；如果</a:t>
            </a:r>
            <a:r>
              <a:rPr lang="en-US" altLang="zh-CN" dirty="0"/>
              <a:t>CPU</a:t>
            </a:r>
            <a:r>
              <a:rPr lang="zh-CN" altLang="en-US" dirty="0"/>
              <a:t>需要访问的数据在</a:t>
            </a:r>
            <a:r>
              <a:rPr lang="en-US" altLang="zh-CN" dirty="0"/>
              <a:t>Cache</a:t>
            </a:r>
            <a:r>
              <a:rPr lang="zh-CN" altLang="en-US" dirty="0"/>
              <a:t>中，则称为</a:t>
            </a:r>
            <a:r>
              <a:rPr lang="en-US" altLang="zh-CN" dirty="0"/>
              <a:t>Cache hit</a:t>
            </a:r>
            <a:r>
              <a:rPr lang="zh-CN" altLang="en-US" dirty="0"/>
              <a:t>。</a:t>
            </a:r>
          </a:p>
          <a:p>
            <a:r>
              <a:rPr lang="zh-CN" altLang="en-US" dirty="0"/>
              <a:t>        </a:t>
            </a:r>
            <a:r>
              <a:rPr lang="en-US" altLang="zh-CN" dirty="0"/>
              <a:t>	cache miss</a:t>
            </a:r>
            <a:r>
              <a:rPr lang="zh-CN" altLang="en-US" dirty="0"/>
              <a:t>时</a:t>
            </a:r>
            <a:r>
              <a:rPr lang="en-US" altLang="zh-CN" dirty="0"/>
              <a:t>CPU</a:t>
            </a:r>
            <a:r>
              <a:rPr lang="zh-CN" altLang="en-US" dirty="0">
                <a:hlinkClick r:id="rId2" action="ppaction://hlinksldjump"/>
              </a:rPr>
              <a:t>乱序执行</a:t>
            </a:r>
            <a:r>
              <a:rPr lang="en-US" altLang="zh-CN" dirty="0">
                <a:hlinkClick r:id="rId2" action="ppaction://hlinksldjump"/>
              </a:rPr>
              <a:t>(out-of-order execution)</a:t>
            </a:r>
            <a:endParaRPr lang="en-US" altLang="zh-CN" dirty="0"/>
          </a:p>
          <a:p>
            <a:r>
              <a:rPr lang="en-US" altLang="zh-CN" dirty="0"/>
              <a:t>    </a:t>
            </a:r>
          </a:p>
          <a:p>
            <a:r>
              <a:rPr lang="en-US" altLang="zh-CN" dirty="0"/>
              <a:t>	cache</a:t>
            </a:r>
            <a:r>
              <a:rPr lang="zh-CN" altLang="en-US" dirty="0"/>
              <a:t>的大小很小，通常</a:t>
            </a:r>
            <a:r>
              <a:rPr lang="en-US" altLang="zh-CN" dirty="0"/>
              <a:t>L1 cache</a:t>
            </a:r>
            <a:r>
              <a:rPr lang="zh-CN" altLang="en-US" dirty="0"/>
              <a:t>均为</a:t>
            </a:r>
            <a:r>
              <a:rPr lang="en-US" altLang="zh-CN" dirty="0"/>
              <a:t>kb</a:t>
            </a:r>
            <a:r>
              <a:rPr lang="zh-CN" altLang="en-US" dirty="0"/>
              <a:t>级</a:t>
            </a:r>
          </a:p>
        </p:txBody>
      </p:sp>
      <p:sp>
        <p:nvSpPr>
          <p:cNvPr id="10" name="文本框 9">
            <a:extLst>
              <a:ext uri="{FF2B5EF4-FFF2-40B4-BE49-F238E27FC236}">
                <a16:creationId xmlns:a16="http://schemas.microsoft.com/office/drawing/2014/main" id="{5DD7CE0D-41DD-4012-BEA4-E88F4FBC8888}"/>
              </a:ext>
            </a:extLst>
          </p:cNvPr>
          <p:cNvSpPr txBox="1"/>
          <p:nvPr/>
        </p:nvSpPr>
        <p:spPr>
          <a:xfrm>
            <a:off x="345170" y="6073796"/>
            <a:ext cx="3663655" cy="369332"/>
          </a:xfrm>
          <a:prstGeom prst="rect">
            <a:avLst/>
          </a:prstGeom>
          <a:noFill/>
        </p:spPr>
        <p:txBody>
          <a:bodyPr wrap="square" rtlCol="0">
            <a:spAutoFit/>
          </a:bodyPr>
          <a:lstStyle/>
          <a:p>
            <a:r>
              <a:rPr lang="en-US" altLang="zh-CN" dirty="0"/>
              <a:t>Write back / Write though</a:t>
            </a:r>
            <a:endParaRPr lang="zh-CN" altLang="en-US" dirty="0"/>
          </a:p>
        </p:txBody>
      </p:sp>
    </p:spTree>
    <p:extLst>
      <p:ext uri="{BB962C8B-B14F-4D97-AF65-F5344CB8AC3E}">
        <p14:creationId xmlns:p14="http://schemas.microsoft.com/office/powerpoint/2010/main" val="1204705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5" grpId="1"/>
      <p:bldP spid="8" grpId="0"/>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E2DDB9-2B53-490B-8F6A-EF3ED625F576}"/>
              </a:ext>
            </a:extLst>
          </p:cNvPr>
          <p:cNvSpPr>
            <a:spLocks noGrp="1"/>
          </p:cNvSpPr>
          <p:nvPr>
            <p:ph type="title"/>
          </p:nvPr>
        </p:nvSpPr>
        <p:spPr>
          <a:xfrm>
            <a:off x="838201" y="643467"/>
            <a:ext cx="3888526" cy="1800526"/>
          </a:xfrm>
        </p:spPr>
        <p:txBody>
          <a:bodyPr>
            <a:normAutofit/>
          </a:bodyPr>
          <a:lstStyle/>
          <a:p>
            <a:br>
              <a:rPr lang="zh-CN" altLang="en-US" b="0" i="0" dirty="0">
                <a:effectLst/>
                <a:latin typeface="SimSun" panose="02010600030101010101" pitchFamily="2" charset="-122"/>
                <a:ea typeface="SimSun" panose="02010600030101010101" pitchFamily="2" charset="-122"/>
              </a:rPr>
            </a:br>
            <a:endParaRPr lang="zh-CN" altLang="en-US" dirty="0"/>
          </a:p>
        </p:txBody>
      </p:sp>
      <p:sp>
        <p:nvSpPr>
          <p:cNvPr id="11" name="内容占位符 10">
            <a:extLst>
              <a:ext uri="{FF2B5EF4-FFF2-40B4-BE49-F238E27FC236}">
                <a16:creationId xmlns:a16="http://schemas.microsoft.com/office/drawing/2014/main" id="{BB5BC4B4-AAE1-4318-8B66-B6FCC3B7ED18}"/>
              </a:ext>
            </a:extLst>
          </p:cNvPr>
          <p:cNvSpPr>
            <a:spLocks noGrp="1"/>
          </p:cNvSpPr>
          <p:nvPr>
            <p:ph idx="1"/>
          </p:nvPr>
        </p:nvSpPr>
        <p:spPr>
          <a:xfrm>
            <a:off x="1124086" y="2570736"/>
            <a:ext cx="10515600" cy="4160520"/>
          </a:xfrm>
        </p:spPr>
        <p:txBody>
          <a:bodyPr/>
          <a:lstStyle/>
          <a:p>
            <a:r>
              <a:rPr lang="zh-CN" altLang="en-US" dirty="0"/>
              <a:t>成本高</a:t>
            </a:r>
          </a:p>
          <a:p>
            <a:r>
              <a:rPr lang="zh-CN" altLang="en-US" dirty="0"/>
              <a:t>边际效应</a:t>
            </a:r>
          </a:p>
          <a:p>
            <a:pPr marL="0" indent="0">
              <a:buNone/>
            </a:pPr>
            <a:endParaRPr lang="zh-CN" altLang="en-US" dirty="0"/>
          </a:p>
        </p:txBody>
      </p:sp>
      <p:pic>
        <p:nvPicPr>
          <p:cNvPr id="7" name="图片 6" descr="图表, 条形图, 直方图&#10;&#10;描述已自动生成">
            <a:extLst>
              <a:ext uri="{FF2B5EF4-FFF2-40B4-BE49-F238E27FC236}">
                <a16:creationId xmlns:a16="http://schemas.microsoft.com/office/drawing/2014/main" id="{595E5514-2171-472C-9B7B-B9A2BAD55F44}"/>
              </a:ext>
            </a:extLst>
          </p:cNvPr>
          <p:cNvPicPr>
            <a:picLocks noChangeAspect="1"/>
          </p:cNvPicPr>
          <p:nvPr/>
        </p:nvPicPr>
        <p:blipFill>
          <a:blip r:embed="rId2"/>
          <a:stretch>
            <a:fillRect/>
          </a:stretch>
        </p:blipFill>
        <p:spPr>
          <a:xfrm>
            <a:off x="6800986" y="1995170"/>
            <a:ext cx="4747547" cy="2896003"/>
          </a:xfrm>
          <a:prstGeom prst="rect">
            <a:avLst/>
          </a:prstGeom>
        </p:spPr>
      </p:pic>
    </p:spTree>
    <p:extLst>
      <p:ext uri="{BB962C8B-B14F-4D97-AF65-F5344CB8AC3E}">
        <p14:creationId xmlns:p14="http://schemas.microsoft.com/office/powerpoint/2010/main" val="34686106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内容占位符 3" descr="图示&#10;&#10;描述已自动生成">
            <a:extLst>
              <a:ext uri="{FF2B5EF4-FFF2-40B4-BE49-F238E27FC236}">
                <a16:creationId xmlns:a16="http://schemas.microsoft.com/office/drawing/2014/main" id="{CCD0BEDE-3F1B-4FD4-9DA9-89D70898BA9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1670558"/>
            <a:ext cx="10905066" cy="3516883"/>
          </a:xfrm>
          <a:prstGeom prst="rect">
            <a:avLst/>
          </a:prstGeom>
        </p:spPr>
      </p:pic>
    </p:spTree>
    <p:extLst>
      <p:ext uri="{BB962C8B-B14F-4D97-AF65-F5344CB8AC3E}">
        <p14:creationId xmlns:p14="http://schemas.microsoft.com/office/powerpoint/2010/main" val="1775618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7BA823-D8D3-49DF-B0DB-38D0E4CED58F}"/>
              </a:ext>
            </a:extLst>
          </p:cNvPr>
          <p:cNvSpPr>
            <a:spLocks noGrp="1"/>
          </p:cNvSpPr>
          <p:nvPr>
            <p:ph type="title"/>
          </p:nvPr>
        </p:nvSpPr>
        <p:spPr/>
        <p:txBody>
          <a:bodyPr/>
          <a:lstStyle/>
          <a:p>
            <a:r>
              <a:rPr lang="zh-CN" altLang="en-US" dirty="0">
                <a:hlinkClick r:id="rId2" action="ppaction://hlinksldjump"/>
              </a:rPr>
              <a:t>流水线</a:t>
            </a:r>
            <a:r>
              <a:rPr lang="zh-CN" altLang="en-US" i="0" dirty="0">
                <a:latin typeface="+mn-lt"/>
                <a:hlinkClick r:id="rId2" action="ppaction://hlinksldjump"/>
              </a:rPr>
              <a:t>（</a:t>
            </a:r>
            <a:r>
              <a:rPr lang="en-US" altLang="zh-CN" i="0" dirty="0">
                <a:latin typeface="+mn-lt"/>
                <a:hlinkClick r:id="rId2" action="ppaction://hlinksldjump"/>
              </a:rPr>
              <a:t>pipeline</a:t>
            </a:r>
            <a:r>
              <a:rPr lang="zh-CN" altLang="en-US" i="0" dirty="0">
                <a:latin typeface="+mn-lt"/>
                <a:hlinkClick r:id="rId2" action="ppaction://hlinksldjump"/>
              </a:rPr>
              <a:t>）</a:t>
            </a:r>
            <a:br>
              <a:rPr lang="zh-CN" altLang="en-US" i="0" dirty="0">
                <a:latin typeface="+mn-lt"/>
              </a:rPr>
            </a:br>
            <a:endParaRPr lang="zh-CN" altLang="en-US" i="0" dirty="0">
              <a:latin typeface="+mn-lt"/>
            </a:endParaRPr>
          </a:p>
        </p:txBody>
      </p:sp>
      <p:sp>
        <p:nvSpPr>
          <p:cNvPr id="3" name="内容占位符 2">
            <a:extLst>
              <a:ext uri="{FF2B5EF4-FFF2-40B4-BE49-F238E27FC236}">
                <a16:creationId xmlns:a16="http://schemas.microsoft.com/office/drawing/2014/main" id="{FE995700-22CE-4417-8781-75A059D002B0}"/>
              </a:ext>
            </a:extLst>
          </p:cNvPr>
          <p:cNvSpPr>
            <a:spLocks noGrp="1"/>
          </p:cNvSpPr>
          <p:nvPr>
            <p:ph idx="1"/>
          </p:nvPr>
        </p:nvSpPr>
        <p:spPr>
          <a:xfrm>
            <a:off x="838200" y="1698943"/>
            <a:ext cx="10515600" cy="2031325"/>
          </a:xfrm>
        </p:spPr>
        <p:txBody>
          <a:bodyPr>
            <a:normAutofit/>
          </a:bodyPr>
          <a:lstStyle/>
          <a:p>
            <a:pPr marL="0" indent="0">
              <a:buNone/>
            </a:pPr>
            <a:r>
              <a:rPr lang="zh-CN" altLang="en-US" dirty="0"/>
              <a:t>    分支预测器（</a:t>
            </a:r>
            <a:r>
              <a:rPr lang="en-US" altLang="zh-CN" dirty="0"/>
              <a:t>Branch Predictor</a:t>
            </a:r>
            <a:r>
              <a:rPr lang="zh-CN" altLang="en-US" dirty="0"/>
              <a:t>）</a:t>
            </a:r>
          </a:p>
          <a:p>
            <a:pPr marL="0" indent="0">
              <a:buNone/>
            </a:pPr>
            <a:r>
              <a:rPr lang="zh-CN" altLang="en-US" dirty="0"/>
              <a:t>    预测执行（</a:t>
            </a:r>
            <a:r>
              <a:rPr lang="en-US" altLang="zh-CN" dirty="0"/>
              <a:t>Speculative Execution</a:t>
            </a:r>
            <a:r>
              <a:rPr lang="zh-CN" altLang="en-US" dirty="0"/>
              <a:t>）</a:t>
            </a:r>
          </a:p>
          <a:p>
            <a:pPr marL="0" indent="0">
              <a:buNone/>
            </a:pPr>
            <a:r>
              <a:rPr lang="zh-CN" altLang="en-US" dirty="0"/>
              <a:t>    乱序执行（</a:t>
            </a:r>
            <a:r>
              <a:rPr lang="en-US" altLang="zh-CN" dirty="0"/>
              <a:t>Out-of-Order Execution</a:t>
            </a:r>
            <a:r>
              <a:rPr lang="zh-CN" altLang="en-US" dirty="0"/>
              <a:t>）</a:t>
            </a:r>
            <a:endParaRPr lang="en-US" altLang="zh-CN" dirty="0"/>
          </a:p>
          <a:p>
            <a:pPr marL="0" indent="0">
              <a:buNone/>
            </a:pPr>
            <a:r>
              <a:rPr lang="zh-CN" altLang="en-US" dirty="0"/>
              <a:t>    </a:t>
            </a:r>
            <a:r>
              <a:rPr lang="en-US" altLang="zh-CN" dirty="0"/>
              <a:t>etc.</a:t>
            </a:r>
            <a:endParaRPr lang="zh-CN" altLang="en-US" dirty="0"/>
          </a:p>
        </p:txBody>
      </p:sp>
      <p:sp>
        <p:nvSpPr>
          <p:cNvPr id="7" name="文本框 6">
            <a:extLst>
              <a:ext uri="{FF2B5EF4-FFF2-40B4-BE49-F238E27FC236}">
                <a16:creationId xmlns:a16="http://schemas.microsoft.com/office/drawing/2014/main" id="{A3998A64-183F-462E-A39C-5280ED8EB480}"/>
              </a:ext>
            </a:extLst>
          </p:cNvPr>
          <p:cNvSpPr txBox="1"/>
          <p:nvPr/>
        </p:nvSpPr>
        <p:spPr>
          <a:xfrm>
            <a:off x="1202903" y="3678794"/>
            <a:ext cx="10597351" cy="2031325"/>
          </a:xfrm>
          <a:prstGeom prst="rect">
            <a:avLst/>
          </a:prstGeom>
          <a:noFill/>
        </p:spPr>
        <p:txBody>
          <a:bodyPr wrap="square" rtlCol="0">
            <a:spAutoFit/>
          </a:bodyPr>
          <a:lstStyle/>
          <a:p>
            <a:pPr algn="l"/>
            <a:r>
              <a:rPr lang="zh-CN" altLang="en-US" b="0" i="0" dirty="0">
                <a:solidFill>
                  <a:srgbClr val="4D4D4D"/>
                </a:solidFill>
                <a:effectLst/>
                <a:latin typeface="-apple-system"/>
              </a:rPr>
              <a:t>处理器基本上会按照程序中书写的机器指令的顺序执行。按照书写顺序执行称为按序执行。按照书写顺序执行时，如果从内存读取数据的加载指令、除法运算指令等延迟（等待结果的时间）较长的指令后面紧跟着使用该指令结果的指令，就会陷入长时间的等待。尽管这种情况无可奈何，但有时，再下一条指令并不依赖于前面那条延迟较长的指令，只要有了操作数就能执行。此时可以打乱机器指令的顺序，就算指令位于后边，只要可以执行，就先执行，这就是乱序执行。</a:t>
            </a:r>
            <a:endParaRPr lang="en-US" altLang="zh-CN" b="0" i="0" dirty="0">
              <a:solidFill>
                <a:srgbClr val="4D4D4D"/>
              </a:solidFill>
              <a:effectLst/>
              <a:latin typeface="-apple-system"/>
            </a:endParaRPr>
          </a:p>
          <a:p>
            <a:pPr algn="l"/>
            <a:r>
              <a:rPr lang="en-US" altLang="zh-CN" dirty="0">
                <a:solidFill>
                  <a:srgbClr val="4D4D4D"/>
                </a:solidFill>
                <a:latin typeface="-apple-system"/>
              </a:rPr>
              <a:t>									----CSDN</a:t>
            </a:r>
            <a:endParaRPr lang="zh-CN" altLang="en-US" b="0" i="0" dirty="0">
              <a:solidFill>
                <a:srgbClr val="4D4D4D"/>
              </a:solidFill>
              <a:effectLst/>
              <a:latin typeface="-apple-system"/>
            </a:endParaRPr>
          </a:p>
          <a:p>
            <a:endParaRPr lang="zh-CN" altLang="en-US" dirty="0"/>
          </a:p>
        </p:txBody>
      </p:sp>
    </p:spTree>
    <p:extLst>
      <p:ext uri="{BB962C8B-B14F-4D97-AF65-F5344CB8AC3E}">
        <p14:creationId xmlns:p14="http://schemas.microsoft.com/office/powerpoint/2010/main" val="28691414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descr="文本, 徽标&#10;&#10;描述已自动生成">
            <a:extLst>
              <a:ext uri="{FF2B5EF4-FFF2-40B4-BE49-F238E27FC236}">
                <a16:creationId xmlns:a16="http://schemas.microsoft.com/office/drawing/2014/main" id="{7A496976-2931-4F1C-B7DC-169F4C545C70}"/>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b="855"/>
          <a:stretch/>
        </p:blipFill>
        <p:spPr>
          <a:xfrm>
            <a:off x="-3049" y="0"/>
            <a:ext cx="12188762" cy="6858000"/>
          </a:xfrm>
          <a:prstGeom prst="rect">
            <a:avLst/>
          </a:prstGeom>
        </p:spPr>
      </p:pic>
      <p:sp>
        <p:nvSpPr>
          <p:cNvPr id="2" name="标题 1">
            <a:extLst>
              <a:ext uri="{FF2B5EF4-FFF2-40B4-BE49-F238E27FC236}">
                <a16:creationId xmlns:a16="http://schemas.microsoft.com/office/drawing/2014/main" id="{016E8F41-AE1B-46F8-AB34-C178691372DC}"/>
              </a:ext>
            </a:extLst>
          </p:cNvPr>
          <p:cNvSpPr>
            <a:spLocks noGrp="1"/>
          </p:cNvSpPr>
          <p:nvPr>
            <p:ph type="title"/>
          </p:nvPr>
        </p:nvSpPr>
        <p:spPr>
          <a:xfrm>
            <a:off x="106969" y="-608307"/>
            <a:ext cx="7302015" cy="4567137"/>
          </a:xfrm>
        </p:spPr>
        <p:txBody>
          <a:bodyPr vert="horz" lIns="91440" tIns="45720" rIns="91440" bIns="45720" rtlCol="0" anchor="b">
            <a:normAutofit/>
          </a:bodyPr>
          <a:lstStyle/>
          <a:p>
            <a:r>
              <a:rPr lang="en-US" altLang="zh-CN" sz="4400" dirty="0"/>
              <a:t>PART   2</a:t>
            </a:r>
            <a:br>
              <a:rPr lang="en-US" altLang="zh-CN" sz="4400" dirty="0"/>
            </a:br>
            <a:r>
              <a:rPr lang="zh-CN" altLang="en-US" sz="4400" i="0" dirty="0"/>
              <a:t>对未来发展的一些展望</a:t>
            </a:r>
            <a:br>
              <a:rPr lang="en-US" altLang="zh-CN" sz="4400" i="0" dirty="0"/>
            </a:br>
            <a:br>
              <a:rPr lang="en-US" altLang="zh-CN" sz="4400" dirty="0"/>
            </a:br>
            <a:br>
              <a:rPr lang="en-US" altLang="zh-CN" sz="4400" dirty="0"/>
            </a:br>
            <a:endParaRPr lang="en-US" altLang="zh-CN" sz="4400" dirty="0"/>
          </a:p>
        </p:txBody>
      </p:sp>
      <p:pic>
        <p:nvPicPr>
          <p:cNvPr id="9" name="图片 8" descr="图片包含 游戏机, 电路, 电子&#10;&#10;描述已自动生成">
            <a:extLst>
              <a:ext uri="{FF2B5EF4-FFF2-40B4-BE49-F238E27FC236}">
                <a16:creationId xmlns:a16="http://schemas.microsoft.com/office/drawing/2014/main" id="{4D49484D-E2FB-4558-827F-DBA2B9AEF6BF}"/>
              </a:ext>
            </a:extLst>
          </p:cNvPr>
          <p:cNvPicPr>
            <a:picLocks noChangeAspect="1"/>
          </p:cNvPicPr>
          <p:nvPr/>
        </p:nvPicPr>
        <p:blipFill rotWithShape="1">
          <a:blip r:embed="rId3">
            <a:extLst>
              <a:ext uri="{28A0092B-C50C-407E-A947-70E740481C1C}">
                <a14:useLocalDpi xmlns:a14="http://schemas.microsoft.com/office/drawing/2010/main" val="0"/>
              </a:ext>
            </a:extLst>
          </a:blip>
          <a:srcRect t="10622" r="-1" b="10629"/>
          <a:stretch/>
        </p:blipFill>
        <p:spPr>
          <a:xfrm>
            <a:off x="7220439" y="0"/>
            <a:ext cx="4971562" cy="2701340"/>
          </a:xfrm>
          <a:custGeom>
            <a:avLst/>
            <a:gdLst/>
            <a:ahLst/>
            <a:cxnLst/>
            <a:rect l="l" t="t" r="r" b="b"/>
            <a:pathLst>
              <a:path w="5957258" h="3236937">
                <a:moveTo>
                  <a:pt x="1039312" y="0"/>
                </a:moveTo>
                <a:lnTo>
                  <a:pt x="5957258" y="0"/>
                </a:lnTo>
                <a:lnTo>
                  <a:pt x="5957258" y="3236937"/>
                </a:lnTo>
                <a:lnTo>
                  <a:pt x="502063" y="3236937"/>
                </a:lnTo>
                <a:lnTo>
                  <a:pt x="407408" y="3182557"/>
                </a:lnTo>
                <a:cubicBezTo>
                  <a:pt x="314732" y="3127589"/>
                  <a:pt x="228235" y="3066313"/>
                  <a:pt x="159910" y="2967190"/>
                </a:cubicBezTo>
                <a:cubicBezTo>
                  <a:pt x="191892" y="2923937"/>
                  <a:pt x="223874" y="2967190"/>
                  <a:pt x="250041" y="2949167"/>
                </a:cubicBezTo>
                <a:cubicBezTo>
                  <a:pt x="250041" y="2938354"/>
                  <a:pt x="555324" y="3006840"/>
                  <a:pt x="572769" y="2725691"/>
                </a:cubicBezTo>
                <a:cubicBezTo>
                  <a:pt x="578584" y="2725691"/>
                  <a:pt x="584399" y="2725691"/>
                  <a:pt x="590213" y="2714876"/>
                </a:cubicBezTo>
                <a:cubicBezTo>
                  <a:pt x="622195" y="2675228"/>
                  <a:pt x="593121" y="2581510"/>
                  <a:pt x="645455" y="2574301"/>
                </a:cubicBezTo>
                <a:cubicBezTo>
                  <a:pt x="703605" y="2567092"/>
                  <a:pt x="758846" y="2534653"/>
                  <a:pt x="819902" y="2552674"/>
                </a:cubicBezTo>
                <a:cubicBezTo>
                  <a:pt x="866422" y="2567092"/>
                  <a:pt x="915848" y="2585115"/>
                  <a:pt x="965275" y="2585115"/>
                </a:cubicBezTo>
                <a:cubicBezTo>
                  <a:pt x="1017609" y="2585115"/>
                  <a:pt x="1090295" y="2707668"/>
                  <a:pt x="1122278" y="2545465"/>
                </a:cubicBezTo>
                <a:cubicBezTo>
                  <a:pt x="1122278" y="2538257"/>
                  <a:pt x="1212409" y="2556280"/>
                  <a:pt x="1261835" y="2563488"/>
                </a:cubicBezTo>
                <a:cubicBezTo>
                  <a:pt x="1302540" y="2570698"/>
                  <a:pt x="1351967" y="2603137"/>
                  <a:pt x="1381041" y="2538257"/>
                </a:cubicBezTo>
                <a:cubicBezTo>
                  <a:pt x="1395578" y="2498607"/>
                  <a:pt x="1325799" y="2426518"/>
                  <a:pt x="1264743" y="2419309"/>
                </a:cubicBezTo>
                <a:cubicBezTo>
                  <a:pt x="1209502" y="2412101"/>
                  <a:pt x="1154260" y="2404892"/>
                  <a:pt x="1101926" y="2419309"/>
                </a:cubicBezTo>
                <a:cubicBezTo>
                  <a:pt x="1037962" y="2437331"/>
                  <a:pt x="1003072" y="2408495"/>
                  <a:pt x="985627" y="2343615"/>
                </a:cubicBezTo>
                <a:cubicBezTo>
                  <a:pt x="965275" y="2275131"/>
                  <a:pt x="927478" y="2239085"/>
                  <a:pt x="875144" y="2206645"/>
                </a:cubicBezTo>
                <a:cubicBezTo>
                  <a:pt x="747216" y="2127346"/>
                  <a:pt x="625103" y="2033629"/>
                  <a:pt x="485545" y="1986771"/>
                </a:cubicBezTo>
                <a:cubicBezTo>
                  <a:pt x="459378" y="1979562"/>
                  <a:pt x="427396" y="1965145"/>
                  <a:pt x="415766" y="1903868"/>
                </a:cubicBezTo>
                <a:cubicBezTo>
                  <a:pt x="793735" y="1997584"/>
                  <a:pt x="1136815" y="2239085"/>
                  <a:pt x="1526414" y="2224667"/>
                </a:cubicBezTo>
                <a:cubicBezTo>
                  <a:pt x="1421745" y="2148974"/>
                  <a:pt x="1296725" y="2145369"/>
                  <a:pt x="1183334" y="2091301"/>
                </a:cubicBezTo>
                <a:cubicBezTo>
                  <a:pt x="1264743" y="2051652"/>
                  <a:pt x="1340337" y="2094906"/>
                  <a:pt x="1415931" y="2116532"/>
                </a:cubicBezTo>
                <a:cubicBezTo>
                  <a:pt x="1479895" y="2134554"/>
                  <a:pt x="1538044" y="2138160"/>
                  <a:pt x="1543859" y="2026420"/>
                </a:cubicBezTo>
                <a:cubicBezTo>
                  <a:pt x="1543859" y="2015607"/>
                  <a:pt x="1543859" y="2008398"/>
                  <a:pt x="1543859" y="1997584"/>
                </a:cubicBezTo>
                <a:cubicBezTo>
                  <a:pt x="1520599" y="1950727"/>
                  <a:pt x="1488617" y="1929099"/>
                  <a:pt x="1447913" y="1914682"/>
                </a:cubicBezTo>
                <a:cubicBezTo>
                  <a:pt x="1424653" y="1907473"/>
                  <a:pt x="1392671" y="1893056"/>
                  <a:pt x="1392671" y="1860614"/>
                </a:cubicBezTo>
                <a:cubicBezTo>
                  <a:pt x="1395578" y="1738063"/>
                  <a:pt x="1317077" y="1702018"/>
                  <a:pt x="1241484" y="1665972"/>
                </a:cubicBezTo>
                <a:cubicBezTo>
                  <a:pt x="1282188" y="1604696"/>
                  <a:pt x="1317077" y="1647950"/>
                  <a:pt x="1349059" y="1644345"/>
                </a:cubicBezTo>
                <a:cubicBezTo>
                  <a:pt x="1369412" y="1640741"/>
                  <a:pt x="1389763" y="1637138"/>
                  <a:pt x="1389763" y="1604696"/>
                </a:cubicBezTo>
                <a:cubicBezTo>
                  <a:pt x="1389763" y="1579465"/>
                  <a:pt x="1381041" y="1547025"/>
                  <a:pt x="1360689" y="1547025"/>
                </a:cubicBezTo>
                <a:cubicBezTo>
                  <a:pt x="1232761" y="1543420"/>
                  <a:pt x="1160074" y="1370405"/>
                  <a:pt x="1026331" y="1370405"/>
                </a:cubicBezTo>
                <a:cubicBezTo>
                  <a:pt x="944923" y="1370405"/>
                  <a:pt x="1067036" y="1273083"/>
                  <a:pt x="1000165" y="1233435"/>
                </a:cubicBezTo>
                <a:cubicBezTo>
                  <a:pt x="985627" y="1222621"/>
                  <a:pt x="1040869" y="1208203"/>
                  <a:pt x="1064128" y="1211808"/>
                </a:cubicBezTo>
                <a:cubicBezTo>
                  <a:pt x="1087388" y="1215412"/>
                  <a:pt x="1107741" y="1240644"/>
                  <a:pt x="1136815" y="1222621"/>
                </a:cubicBezTo>
                <a:cubicBezTo>
                  <a:pt x="1151352" y="1157741"/>
                  <a:pt x="1113555" y="1132510"/>
                  <a:pt x="1078666" y="1114487"/>
                </a:cubicBezTo>
                <a:cubicBezTo>
                  <a:pt x="1003072" y="1071234"/>
                  <a:pt x="927478" y="1020771"/>
                  <a:pt x="843162" y="1006353"/>
                </a:cubicBezTo>
                <a:cubicBezTo>
                  <a:pt x="814088" y="1002748"/>
                  <a:pt x="796642" y="984726"/>
                  <a:pt x="799550" y="948681"/>
                </a:cubicBezTo>
                <a:cubicBezTo>
                  <a:pt x="805365" y="901822"/>
                  <a:pt x="834440" y="916240"/>
                  <a:pt x="857699" y="919844"/>
                </a:cubicBezTo>
                <a:cubicBezTo>
                  <a:pt x="872237" y="923450"/>
                  <a:pt x="886774" y="934263"/>
                  <a:pt x="901311" y="909031"/>
                </a:cubicBezTo>
                <a:cubicBezTo>
                  <a:pt x="561139" y="653113"/>
                  <a:pt x="380877" y="667532"/>
                  <a:pt x="0" y="458471"/>
                </a:cubicBezTo>
                <a:cubicBezTo>
                  <a:pt x="84316" y="418822"/>
                  <a:pt x="145373" y="447658"/>
                  <a:pt x="203522" y="454867"/>
                </a:cubicBezTo>
                <a:cubicBezTo>
                  <a:pt x="348895" y="472890"/>
                  <a:pt x="258763" y="505329"/>
                  <a:pt x="404137" y="526956"/>
                </a:cubicBezTo>
                <a:cubicBezTo>
                  <a:pt x="473916" y="537770"/>
                  <a:pt x="537880" y="573815"/>
                  <a:pt x="616381" y="516143"/>
                </a:cubicBezTo>
                <a:cubicBezTo>
                  <a:pt x="668715" y="476494"/>
                  <a:pt x="753031" y="519747"/>
                  <a:pt x="816995" y="552188"/>
                </a:cubicBezTo>
                <a:cubicBezTo>
                  <a:pt x="869329" y="581024"/>
                  <a:pt x="921663" y="588232"/>
                  <a:pt x="991442" y="552188"/>
                </a:cubicBezTo>
                <a:cubicBezTo>
                  <a:pt x="927478" y="530562"/>
                  <a:pt x="878052" y="512539"/>
                  <a:pt x="828624" y="498120"/>
                </a:cubicBezTo>
                <a:cubicBezTo>
                  <a:pt x="787920" y="487307"/>
                  <a:pt x="764660" y="462076"/>
                  <a:pt x="767568" y="408008"/>
                </a:cubicBezTo>
                <a:cubicBezTo>
                  <a:pt x="767568" y="379172"/>
                  <a:pt x="758846" y="339523"/>
                  <a:pt x="787920" y="325106"/>
                </a:cubicBezTo>
                <a:cubicBezTo>
                  <a:pt x="811180" y="310688"/>
                  <a:pt x="843162" y="325106"/>
                  <a:pt x="854792" y="350336"/>
                </a:cubicBezTo>
                <a:cubicBezTo>
                  <a:pt x="869329" y="397195"/>
                  <a:pt x="883866" y="440449"/>
                  <a:pt x="933293" y="444054"/>
                </a:cubicBezTo>
                <a:cubicBezTo>
                  <a:pt x="1000165" y="451262"/>
                  <a:pt x="962367" y="422426"/>
                  <a:pt x="950738" y="386381"/>
                </a:cubicBezTo>
                <a:cubicBezTo>
                  <a:pt x="939108" y="346733"/>
                  <a:pt x="973998" y="335919"/>
                  <a:pt x="997257" y="343127"/>
                </a:cubicBezTo>
                <a:cubicBezTo>
                  <a:pt x="1084481" y="375569"/>
                  <a:pt x="1174612" y="317897"/>
                  <a:pt x="1264743" y="364755"/>
                </a:cubicBezTo>
                <a:cubicBezTo>
                  <a:pt x="1241484" y="249411"/>
                  <a:pt x="1192056" y="198949"/>
                  <a:pt x="1087388" y="180926"/>
                </a:cubicBezTo>
                <a:cubicBezTo>
                  <a:pt x="1049591" y="177322"/>
                  <a:pt x="1008887" y="184530"/>
                  <a:pt x="973998" y="152090"/>
                </a:cubicBezTo>
                <a:cubicBezTo>
                  <a:pt x="953645" y="134068"/>
                  <a:pt x="933293" y="112441"/>
                  <a:pt x="947831" y="76396"/>
                </a:cubicBezTo>
                <a:cubicBezTo>
                  <a:pt x="956553" y="51165"/>
                  <a:pt x="979812" y="51165"/>
                  <a:pt x="1000165" y="58373"/>
                </a:cubicBezTo>
                <a:cubicBezTo>
                  <a:pt x="1084481" y="98023"/>
                  <a:pt x="1174612" y="108837"/>
                  <a:pt x="1261835" y="123254"/>
                </a:cubicBezTo>
                <a:cubicBezTo>
                  <a:pt x="1276373" y="126859"/>
                  <a:pt x="1290910" y="134068"/>
                  <a:pt x="1305448" y="98023"/>
                </a:cubicBezTo>
                <a:cubicBezTo>
                  <a:pt x="1254568" y="81803"/>
                  <a:pt x="1204414" y="62879"/>
                  <a:pt x="1154260" y="43505"/>
                </a:cubicBezTo>
                <a:close/>
              </a:path>
            </a:pathLst>
          </a:custGeom>
        </p:spPr>
      </p:pic>
      <p:pic>
        <p:nvPicPr>
          <p:cNvPr id="11" name="图片 10">
            <a:extLst>
              <a:ext uri="{FF2B5EF4-FFF2-40B4-BE49-F238E27FC236}">
                <a16:creationId xmlns:a16="http://schemas.microsoft.com/office/drawing/2014/main" id="{81EA0982-57CF-4FE1-958C-7B3C8377CF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4989" y="3907591"/>
            <a:ext cx="5723793" cy="2950409"/>
          </a:xfrm>
          <a:prstGeom prst="rect">
            <a:avLst/>
          </a:prstGeom>
        </p:spPr>
      </p:pic>
    </p:spTree>
    <p:extLst>
      <p:ext uri="{BB962C8B-B14F-4D97-AF65-F5344CB8AC3E}">
        <p14:creationId xmlns:p14="http://schemas.microsoft.com/office/powerpoint/2010/main" val="2617160594"/>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内容占位符 4" descr="图示, 示意图&#10;&#10;描述已自动生成">
            <a:extLst>
              <a:ext uri="{FF2B5EF4-FFF2-40B4-BE49-F238E27FC236}">
                <a16:creationId xmlns:a16="http://schemas.microsoft.com/office/drawing/2014/main" id="{133DCA86-E4F7-4B34-990F-017853F8512E}"/>
              </a:ext>
            </a:extLst>
          </p:cNvPr>
          <p:cNvPicPr>
            <a:picLocks noGrp="1" noChangeAspect="1"/>
          </p:cNvPicPr>
          <p:nvPr>
            <p:ph idx="1"/>
          </p:nvPr>
        </p:nvPicPr>
        <p:blipFill>
          <a:blip r:embed="rId2"/>
          <a:stretch>
            <a:fillRect/>
          </a:stretch>
        </p:blipFill>
        <p:spPr>
          <a:xfrm>
            <a:off x="280172" y="259138"/>
            <a:ext cx="11631655" cy="5612273"/>
          </a:xfrm>
          <a:prstGeom prst="rect">
            <a:avLst/>
          </a:prstGeom>
        </p:spPr>
      </p:pic>
    </p:spTree>
    <p:extLst>
      <p:ext uri="{BB962C8B-B14F-4D97-AF65-F5344CB8AC3E}">
        <p14:creationId xmlns:p14="http://schemas.microsoft.com/office/powerpoint/2010/main" val="16637193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843F4D-27F5-40FB-B61F-7DA7745F594B}"/>
              </a:ext>
            </a:extLst>
          </p:cNvPr>
          <p:cNvSpPr>
            <a:spLocks noGrp="1"/>
          </p:cNvSpPr>
          <p:nvPr>
            <p:ph type="title"/>
          </p:nvPr>
        </p:nvSpPr>
        <p:spPr/>
        <p:txBody>
          <a:bodyPr/>
          <a:lstStyle/>
          <a:p>
            <a:r>
              <a:rPr lang="zh-CN" altLang="en-US" dirty="0"/>
              <a:t>发展带动需求</a:t>
            </a:r>
            <a:br>
              <a:rPr lang="zh-CN" altLang="en-US" dirty="0"/>
            </a:br>
            <a:endParaRPr lang="zh-CN" altLang="en-US" dirty="0"/>
          </a:p>
        </p:txBody>
      </p:sp>
      <p:sp>
        <p:nvSpPr>
          <p:cNvPr id="3" name="内容占位符 2">
            <a:extLst>
              <a:ext uri="{FF2B5EF4-FFF2-40B4-BE49-F238E27FC236}">
                <a16:creationId xmlns:a16="http://schemas.microsoft.com/office/drawing/2014/main" id="{BDA6FFE5-9098-4F9C-9081-DFEA64005662}"/>
              </a:ext>
            </a:extLst>
          </p:cNvPr>
          <p:cNvSpPr>
            <a:spLocks noGrp="1"/>
          </p:cNvSpPr>
          <p:nvPr>
            <p:ph idx="1"/>
          </p:nvPr>
        </p:nvSpPr>
        <p:spPr>
          <a:xfrm>
            <a:off x="838200" y="2011680"/>
            <a:ext cx="10515600" cy="1867301"/>
          </a:xfrm>
        </p:spPr>
        <p:txBody>
          <a:bodyPr/>
          <a:lstStyle/>
          <a:p>
            <a:pPr marL="0" indent="0">
              <a:buNone/>
            </a:pPr>
            <a:r>
              <a:rPr lang="en-US" altLang="zh-CN" dirty="0"/>
              <a:t>·</a:t>
            </a:r>
            <a:r>
              <a:rPr lang="zh-CN" altLang="en-US" dirty="0"/>
              <a:t> 软件针对硬件优化</a:t>
            </a:r>
          </a:p>
          <a:p>
            <a:pPr marL="0" indent="0">
              <a:buNone/>
            </a:pPr>
            <a:r>
              <a:rPr lang="zh-CN" altLang="en-US" dirty="0"/>
              <a:t>       </a:t>
            </a:r>
            <a:r>
              <a:rPr lang="en-US" altLang="zh-CN" dirty="0"/>
              <a:t>·</a:t>
            </a:r>
            <a:r>
              <a:rPr lang="zh-CN" altLang="en-US" dirty="0"/>
              <a:t> 越来越多的软件对多核心处理器做出相应的优化</a:t>
            </a:r>
          </a:p>
        </p:txBody>
      </p:sp>
      <p:sp>
        <p:nvSpPr>
          <p:cNvPr id="5" name="文本框 4">
            <a:extLst>
              <a:ext uri="{FF2B5EF4-FFF2-40B4-BE49-F238E27FC236}">
                <a16:creationId xmlns:a16="http://schemas.microsoft.com/office/drawing/2014/main" id="{37483E9C-3AA1-4BE6-963F-45B9A4F30538}"/>
              </a:ext>
            </a:extLst>
          </p:cNvPr>
          <p:cNvSpPr txBox="1"/>
          <p:nvPr/>
        </p:nvSpPr>
        <p:spPr>
          <a:xfrm>
            <a:off x="838200" y="4026719"/>
            <a:ext cx="10214811" cy="954107"/>
          </a:xfrm>
          <a:prstGeom prst="rect">
            <a:avLst/>
          </a:prstGeom>
          <a:noFill/>
        </p:spPr>
        <p:txBody>
          <a:bodyPr wrap="square">
            <a:spAutoFit/>
          </a:bodyPr>
          <a:lstStyle/>
          <a:p>
            <a:pPr>
              <a:lnSpc>
                <a:spcPct val="100000"/>
              </a:lnSpc>
            </a:pPr>
            <a:r>
              <a:rPr lang="en-US" altLang="zh-CN" sz="2800" b="0" i="0" dirty="0">
                <a:effectLst/>
                <a:latin typeface="微软雅黑" panose="020B0503020204020204" pitchFamily="34" charset="-122"/>
                <a:ea typeface="微软雅黑" panose="020B0503020204020204" pitchFamily="34" charset="-122"/>
              </a:rPr>
              <a:t>	</a:t>
            </a:r>
            <a:r>
              <a:rPr lang="zh-CN" altLang="en-US" sz="2800" b="0" i="0" dirty="0">
                <a:effectLst/>
                <a:latin typeface="微软雅黑" panose="020B0503020204020204" pitchFamily="34" charset="-122"/>
                <a:ea typeface="微软雅黑" panose="020B0503020204020204" pitchFamily="34" charset="-122"/>
              </a:rPr>
              <a:t>移动端便携的需求带动了以</a:t>
            </a:r>
            <a:r>
              <a:rPr lang="en-US" altLang="zh-CN" sz="2800" b="0" i="0" dirty="0">
                <a:effectLst/>
                <a:latin typeface="微软雅黑" panose="020B0503020204020204" pitchFamily="34" charset="-122"/>
                <a:ea typeface="微软雅黑" panose="020B0503020204020204" pitchFamily="34" charset="-122"/>
              </a:rPr>
              <a:t>arm</a:t>
            </a:r>
            <a:r>
              <a:rPr lang="zh-CN" altLang="en-US" sz="2800" b="0" i="0" dirty="0">
                <a:effectLst/>
                <a:latin typeface="微软雅黑" panose="020B0503020204020204" pitchFamily="34" charset="-122"/>
                <a:ea typeface="微软雅黑" panose="020B0503020204020204" pitchFamily="34" charset="-122"/>
              </a:rPr>
              <a:t>处理器为代表</a:t>
            </a:r>
            <a:r>
              <a:rPr lang="zh-CN" altLang="en-US" sz="2800" dirty="0">
                <a:latin typeface="微软雅黑" panose="020B0503020204020204" pitchFamily="34" charset="-122"/>
                <a:ea typeface="微软雅黑" panose="020B0503020204020204" pitchFamily="34" charset="-122"/>
              </a:rPr>
              <a:t>，</a:t>
            </a:r>
            <a:r>
              <a:rPr lang="zh-CN" altLang="en-US" sz="2800" b="0" i="0" dirty="0">
                <a:effectLst/>
                <a:latin typeface="微软雅黑" panose="020B0503020204020204" pitchFamily="34" charset="-122"/>
                <a:ea typeface="微软雅黑" panose="020B0503020204020204" pitchFamily="34" charset="-122"/>
              </a:rPr>
              <a:t>低功耗且有高能耗比的处理器的发展</a:t>
            </a:r>
            <a:endParaRPr lang="zh-CN" altLang="en-US" b="0" i="0" dirty="0">
              <a:effectLst/>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28988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676C09-04B0-4661-9870-5DD6D21C2FAE}"/>
              </a:ext>
            </a:extLst>
          </p:cNvPr>
          <p:cNvSpPr>
            <a:spLocks noGrp="1"/>
          </p:cNvSpPr>
          <p:nvPr>
            <p:ph type="title"/>
          </p:nvPr>
        </p:nvSpPr>
        <p:spPr/>
        <p:txBody>
          <a:bodyPr/>
          <a:lstStyle/>
          <a:p>
            <a:r>
              <a:rPr lang="zh-CN" altLang="en-US" b="1" i="0" dirty="0"/>
              <a:t>需求带动发展</a:t>
            </a:r>
            <a:br>
              <a:rPr lang="zh-CN" altLang="en-US" dirty="0"/>
            </a:br>
            <a:endParaRPr lang="zh-CN" altLang="en-US" dirty="0"/>
          </a:p>
        </p:txBody>
      </p:sp>
      <p:sp>
        <p:nvSpPr>
          <p:cNvPr id="3" name="内容占位符 2">
            <a:extLst>
              <a:ext uri="{FF2B5EF4-FFF2-40B4-BE49-F238E27FC236}">
                <a16:creationId xmlns:a16="http://schemas.microsoft.com/office/drawing/2014/main" id="{89C5632D-530F-485F-8CCE-3843CCE81D3D}"/>
              </a:ext>
            </a:extLst>
          </p:cNvPr>
          <p:cNvSpPr>
            <a:spLocks noGrp="1"/>
          </p:cNvSpPr>
          <p:nvPr>
            <p:ph idx="1"/>
          </p:nvPr>
        </p:nvSpPr>
        <p:spPr>
          <a:xfrm>
            <a:off x="838200" y="2011680"/>
            <a:ext cx="10515600" cy="3657600"/>
          </a:xfrm>
        </p:spPr>
        <p:txBody>
          <a:bodyPr>
            <a:normAutofit/>
          </a:bodyPr>
          <a:lstStyle/>
          <a:p>
            <a:pPr marL="0" indent="0">
              <a:buNone/>
            </a:pPr>
            <a:r>
              <a:rPr lang="zh-CN" altLang="en-US" b="0" i="0" dirty="0">
                <a:effectLst/>
                <a:latin typeface="华文宋体" panose="02010600040101010101" pitchFamily="2" charset="-122"/>
                <a:ea typeface="华文宋体" panose="02010600040101010101" pitchFamily="2" charset="-122"/>
              </a:rPr>
              <a:t>对高性能计算的需求带动了高性能中央处理器、</a:t>
            </a:r>
            <a:r>
              <a:rPr lang="en-US" altLang="zh-CN" b="0" i="0" dirty="0">
                <a:effectLst/>
                <a:latin typeface="华文宋体" panose="02010600040101010101" pitchFamily="2" charset="-122"/>
                <a:ea typeface="华文宋体" panose="02010600040101010101" pitchFamily="2" charset="-122"/>
              </a:rPr>
              <a:t>GPU</a:t>
            </a:r>
            <a:r>
              <a:rPr lang="zh-CN" altLang="en-US" b="0" i="0" dirty="0">
                <a:effectLst/>
                <a:latin typeface="华文宋体" panose="02010600040101010101" pitchFamily="2" charset="-122"/>
                <a:ea typeface="华文宋体" panose="02010600040101010101" pitchFamily="2" charset="-122"/>
              </a:rPr>
              <a:t>等的发展</a:t>
            </a:r>
          </a:p>
          <a:p>
            <a:pPr marL="0" indent="0">
              <a:buNone/>
            </a:pPr>
            <a:endParaRPr lang="zh-CN" altLang="en-US" dirty="0"/>
          </a:p>
        </p:txBody>
      </p:sp>
      <p:sp>
        <p:nvSpPr>
          <p:cNvPr id="5" name="文本框 4">
            <a:extLst>
              <a:ext uri="{FF2B5EF4-FFF2-40B4-BE49-F238E27FC236}">
                <a16:creationId xmlns:a16="http://schemas.microsoft.com/office/drawing/2014/main" id="{CD55549E-8103-44B4-9D69-014DF4CFF8F8}"/>
              </a:ext>
            </a:extLst>
          </p:cNvPr>
          <p:cNvSpPr txBox="1"/>
          <p:nvPr/>
        </p:nvSpPr>
        <p:spPr>
          <a:xfrm>
            <a:off x="838200" y="2831242"/>
            <a:ext cx="8308206" cy="1261884"/>
          </a:xfrm>
          <a:prstGeom prst="rect">
            <a:avLst/>
          </a:prstGeom>
          <a:noFill/>
        </p:spPr>
        <p:txBody>
          <a:bodyPr wrap="square">
            <a:spAutoFit/>
          </a:bodyPr>
          <a:lstStyle/>
          <a:p>
            <a:r>
              <a:rPr lang="zh-CN" altLang="en-US" sz="2400" dirty="0"/>
              <a:t>软件层面</a:t>
            </a:r>
          </a:p>
          <a:p>
            <a:r>
              <a:rPr lang="zh-CN" altLang="en-US" sz="2400" b="1" dirty="0"/>
              <a:t>    硬件针对特定功能的优化</a:t>
            </a:r>
          </a:p>
          <a:p>
            <a:r>
              <a:rPr lang="zh-CN" altLang="en-US" sz="2400" dirty="0"/>
              <a:t>        </a:t>
            </a:r>
            <a:r>
              <a:rPr lang="en-US" altLang="zh-CN" sz="2800" dirty="0"/>
              <a:t>ASIC FPGA</a:t>
            </a:r>
            <a:endParaRPr lang="zh-CN" altLang="en-US" sz="2400" dirty="0"/>
          </a:p>
        </p:txBody>
      </p:sp>
    </p:spTree>
    <p:extLst>
      <p:ext uri="{BB962C8B-B14F-4D97-AF65-F5344CB8AC3E}">
        <p14:creationId xmlns:p14="http://schemas.microsoft.com/office/powerpoint/2010/main" val="1523414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546204-A210-471A-AEB4-5751E599740E}"/>
              </a:ext>
            </a:extLst>
          </p:cNvPr>
          <p:cNvSpPr>
            <a:spLocks noGrp="1"/>
          </p:cNvSpPr>
          <p:nvPr>
            <p:ph type="title"/>
          </p:nvPr>
        </p:nvSpPr>
        <p:spPr/>
        <p:txBody>
          <a:bodyPr/>
          <a:lstStyle/>
          <a:p>
            <a:r>
              <a:rPr lang="en-US" altLang="zh-CN" dirty="0"/>
              <a:t>X86/X64</a:t>
            </a:r>
            <a:endParaRPr lang="zh-CN" altLang="en-US" dirty="0"/>
          </a:p>
        </p:txBody>
      </p:sp>
      <p:sp>
        <p:nvSpPr>
          <p:cNvPr id="3" name="内容占位符 2">
            <a:extLst>
              <a:ext uri="{FF2B5EF4-FFF2-40B4-BE49-F238E27FC236}">
                <a16:creationId xmlns:a16="http://schemas.microsoft.com/office/drawing/2014/main" id="{D4A96E30-B4B1-4C92-B9D7-AD48E9A47FBA}"/>
              </a:ext>
            </a:extLst>
          </p:cNvPr>
          <p:cNvSpPr>
            <a:spLocks noGrp="1"/>
          </p:cNvSpPr>
          <p:nvPr>
            <p:ph idx="1"/>
          </p:nvPr>
        </p:nvSpPr>
        <p:spPr>
          <a:xfrm>
            <a:off x="1973981" y="1690688"/>
            <a:ext cx="10515600" cy="404261"/>
          </a:xfrm>
        </p:spPr>
        <p:txBody>
          <a:bodyPr/>
          <a:lstStyle/>
          <a:p>
            <a:r>
              <a:rPr lang="en-US" altLang="zh-CN" sz="1800" b="0" i="0" dirty="0">
                <a:solidFill>
                  <a:srgbClr val="454545"/>
                </a:solidFill>
                <a:effectLst/>
                <a:latin typeface="微软雅黑" panose="020B0503020204020204" pitchFamily="34" charset="-122"/>
                <a:ea typeface="微软雅黑" panose="020B0503020204020204" pitchFamily="34" charset="-122"/>
              </a:rPr>
              <a:t>tick-tock</a:t>
            </a:r>
            <a:endParaRPr lang="en-US" altLang="zh-CN" sz="1800" b="0" i="0" dirty="0">
              <a:effectLst/>
              <a:latin typeface="SimSun" panose="02010600030101010101" pitchFamily="2" charset="-122"/>
              <a:ea typeface="SimSun" panose="02010600030101010101" pitchFamily="2" charset="-122"/>
            </a:endParaRPr>
          </a:p>
          <a:p>
            <a:endParaRPr lang="zh-CN" altLang="en-US" dirty="0"/>
          </a:p>
        </p:txBody>
      </p:sp>
      <p:sp>
        <p:nvSpPr>
          <p:cNvPr id="4" name="文本框 3">
            <a:extLst>
              <a:ext uri="{FF2B5EF4-FFF2-40B4-BE49-F238E27FC236}">
                <a16:creationId xmlns:a16="http://schemas.microsoft.com/office/drawing/2014/main" id="{FB18A6EC-A752-4128-B527-0388975252B0}"/>
              </a:ext>
            </a:extLst>
          </p:cNvPr>
          <p:cNvSpPr txBox="1"/>
          <p:nvPr/>
        </p:nvSpPr>
        <p:spPr>
          <a:xfrm>
            <a:off x="1973981" y="2212025"/>
            <a:ext cx="6582878" cy="369332"/>
          </a:xfrm>
          <a:prstGeom prst="rect">
            <a:avLst/>
          </a:prstGeom>
          <a:noFill/>
        </p:spPr>
        <p:txBody>
          <a:bodyPr wrap="square" rtlCol="0">
            <a:spAutoFit/>
          </a:bodyPr>
          <a:lstStyle/>
          <a:p>
            <a:r>
              <a:rPr lang="zh-CN" altLang="en-US" dirty="0"/>
              <a:t>已经运用了包括流水线在内的大量的技术提高性能</a:t>
            </a:r>
          </a:p>
        </p:txBody>
      </p:sp>
    </p:spTree>
    <p:extLst>
      <p:ext uri="{BB962C8B-B14F-4D97-AF65-F5344CB8AC3E}">
        <p14:creationId xmlns:p14="http://schemas.microsoft.com/office/powerpoint/2010/main" val="1006100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1F03BC-1EE6-4F39-9983-DBC5D26CDF56}"/>
              </a:ext>
            </a:extLst>
          </p:cNvPr>
          <p:cNvSpPr>
            <a:spLocks noGrp="1"/>
          </p:cNvSpPr>
          <p:nvPr>
            <p:ph type="title"/>
          </p:nvPr>
        </p:nvSpPr>
        <p:spPr>
          <a:xfrm>
            <a:off x="3486807" y="455492"/>
            <a:ext cx="10515600" cy="1325563"/>
          </a:xfrm>
        </p:spPr>
        <p:txBody>
          <a:bodyPr/>
          <a:lstStyle/>
          <a:p>
            <a:r>
              <a:rPr lang="en-US" altLang="zh-CN" dirty="0"/>
              <a:t>ARM </a:t>
            </a:r>
            <a:endParaRPr lang="zh-CN" altLang="en-US" dirty="0"/>
          </a:p>
        </p:txBody>
      </p:sp>
      <p:sp>
        <p:nvSpPr>
          <p:cNvPr id="3" name="内容占位符 2">
            <a:extLst>
              <a:ext uri="{FF2B5EF4-FFF2-40B4-BE49-F238E27FC236}">
                <a16:creationId xmlns:a16="http://schemas.microsoft.com/office/drawing/2014/main" id="{9DAB833E-6550-4825-A5D7-5BB7FFD00DC3}"/>
              </a:ext>
            </a:extLst>
          </p:cNvPr>
          <p:cNvSpPr>
            <a:spLocks noGrp="1"/>
          </p:cNvSpPr>
          <p:nvPr>
            <p:ph idx="1"/>
          </p:nvPr>
        </p:nvSpPr>
        <p:spPr/>
        <p:txBody>
          <a:bodyPr/>
          <a:lstStyle/>
          <a:p>
            <a:endParaRPr lang="zh-CN" altLang="en-US" dirty="0"/>
          </a:p>
          <a:p>
            <a:endParaRPr lang="zh-CN" altLang="en-US" dirty="0"/>
          </a:p>
        </p:txBody>
      </p:sp>
      <p:pic>
        <p:nvPicPr>
          <p:cNvPr id="5" name="图片 4" descr="图示&#10;&#10;描述已自动生成">
            <a:extLst>
              <a:ext uri="{FF2B5EF4-FFF2-40B4-BE49-F238E27FC236}">
                <a16:creationId xmlns:a16="http://schemas.microsoft.com/office/drawing/2014/main" id="{2D13350A-DBA8-40E2-9062-EEA84D3164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1864" y="1550431"/>
            <a:ext cx="6921612" cy="2791589"/>
          </a:xfrm>
          <a:prstGeom prst="rect">
            <a:avLst/>
          </a:prstGeom>
        </p:spPr>
      </p:pic>
      <p:sp>
        <p:nvSpPr>
          <p:cNvPr id="6" name="文本框 5">
            <a:extLst>
              <a:ext uri="{FF2B5EF4-FFF2-40B4-BE49-F238E27FC236}">
                <a16:creationId xmlns:a16="http://schemas.microsoft.com/office/drawing/2014/main" id="{9A419822-8148-48A4-9C56-5315C9A5633A}"/>
              </a:ext>
            </a:extLst>
          </p:cNvPr>
          <p:cNvSpPr txBox="1"/>
          <p:nvPr/>
        </p:nvSpPr>
        <p:spPr>
          <a:xfrm>
            <a:off x="4652295" y="4668253"/>
            <a:ext cx="3952690" cy="646331"/>
          </a:xfrm>
          <a:prstGeom prst="rect">
            <a:avLst/>
          </a:prstGeom>
          <a:noFill/>
        </p:spPr>
        <p:txBody>
          <a:bodyPr wrap="square" rtlCol="0">
            <a:spAutoFit/>
          </a:bodyPr>
          <a:lstStyle/>
          <a:p>
            <a:r>
              <a:rPr lang="zh-CN" altLang="en-US" sz="1800" b="0" i="0" dirty="0">
                <a:solidFill>
                  <a:srgbClr val="454545"/>
                </a:solidFill>
                <a:effectLst/>
                <a:latin typeface="微软雅黑" panose="020B0503020204020204" pitchFamily="34" charset="-122"/>
                <a:ea typeface="微软雅黑" panose="020B0503020204020204" pitchFamily="34" charset="-122"/>
              </a:rPr>
              <a:t>手机</a:t>
            </a:r>
            <a:r>
              <a:rPr lang="en-US" altLang="zh-CN" sz="1800" b="0" i="0" dirty="0">
                <a:solidFill>
                  <a:srgbClr val="454545"/>
                </a:solidFill>
                <a:effectLst/>
                <a:latin typeface="微软雅黑" panose="020B0503020204020204" pitchFamily="34" charset="-122"/>
                <a:ea typeface="微软雅黑" panose="020B0503020204020204" pitchFamily="34" charset="-122"/>
              </a:rPr>
              <a:t>SoC</a:t>
            </a:r>
            <a:r>
              <a:rPr lang="zh-CN" altLang="en-US" sz="1800" b="0" i="0" dirty="0">
                <a:solidFill>
                  <a:srgbClr val="454545"/>
                </a:solidFill>
                <a:effectLst/>
                <a:latin typeface="微软雅黑" panose="020B0503020204020204" pitchFamily="34" charset="-122"/>
                <a:ea typeface="微软雅黑" panose="020B0503020204020204" pitchFamily="34" charset="-122"/>
              </a:rPr>
              <a:t>中的</a:t>
            </a:r>
            <a:r>
              <a:rPr lang="en-US" altLang="zh-CN" sz="1800" b="0" i="0" dirty="0">
                <a:solidFill>
                  <a:srgbClr val="454545"/>
                </a:solidFill>
                <a:effectLst/>
                <a:latin typeface="微软雅黑" panose="020B0503020204020204" pitchFamily="34" charset="-122"/>
                <a:ea typeface="微软雅黑" panose="020B0503020204020204" pitchFamily="34" charset="-122"/>
              </a:rPr>
              <a:t>CPU</a:t>
            </a:r>
            <a:r>
              <a:rPr lang="zh-CN" altLang="en-US" sz="1800" b="0" i="0" dirty="0">
                <a:solidFill>
                  <a:srgbClr val="454545"/>
                </a:solidFill>
                <a:effectLst/>
                <a:latin typeface="微软雅黑" panose="020B0503020204020204" pitchFamily="34" charset="-122"/>
                <a:ea typeface="微软雅黑" panose="020B0503020204020204" pitchFamily="34" charset="-122"/>
              </a:rPr>
              <a:t>等</a:t>
            </a:r>
            <a:endParaRPr lang="zh-CN" altLang="en-US" sz="1800" b="0" i="0" dirty="0">
              <a:effectLst/>
              <a:latin typeface="SimSun" panose="02010600030101010101" pitchFamily="2" charset="-122"/>
              <a:ea typeface="SimSun" panose="02010600030101010101" pitchFamily="2" charset="-122"/>
            </a:endParaRPr>
          </a:p>
          <a:p>
            <a:endParaRPr lang="zh-CN" altLang="en-US" dirty="0"/>
          </a:p>
        </p:txBody>
      </p:sp>
      <p:pic>
        <p:nvPicPr>
          <p:cNvPr id="8" name="图片 7">
            <a:extLst>
              <a:ext uri="{FF2B5EF4-FFF2-40B4-BE49-F238E27FC236}">
                <a16:creationId xmlns:a16="http://schemas.microsoft.com/office/drawing/2014/main" id="{E6FEDEB5-13C4-485A-A6D5-0AC166EE5CAB}"/>
              </a:ext>
            </a:extLst>
          </p:cNvPr>
          <p:cNvPicPr>
            <a:picLocks noChangeAspect="1"/>
          </p:cNvPicPr>
          <p:nvPr/>
        </p:nvPicPr>
        <p:blipFill>
          <a:blip r:embed="rId3"/>
          <a:stretch>
            <a:fillRect/>
          </a:stretch>
        </p:blipFill>
        <p:spPr>
          <a:xfrm>
            <a:off x="6985592" y="4354007"/>
            <a:ext cx="2834265" cy="2291429"/>
          </a:xfrm>
          <a:prstGeom prst="rect">
            <a:avLst/>
          </a:prstGeom>
        </p:spPr>
      </p:pic>
      <p:sp>
        <p:nvSpPr>
          <p:cNvPr id="10" name="文本框 9">
            <a:extLst>
              <a:ext uri="{FF2B5EF4-FFF2-40B4-BE49-F238E27FC236}">
                <a16:creationId xmlns:a16="http://schemas.microsoft.com/office/drawing/2014/main" id="{4423C778-4D0E-40A1-AF5A-125D4B1B633C}"/>
              </a:ext>
            </a:extLst>
          </p:cNvPr>
          <p:cNvSpPr txBox="1"/>
          <p:nvPr/>
        </p:nvSpPr>
        <p:spPr>
          <a:xfrm>
            <a:off x="1400346" y="4668253"/>
            <a:ext cx="2748142" cy="1169551"/>
          </a:xfrm>
          <a:prstGeom prst="rect">
            <a:avLst/>
          </a:prstGeom>
          <a:noFill/>
        </p:spPr>
        <p:txBody>
          <a:bodyPr wrap="square">
            <a:spAutoFit/>
          </a:bodyPr>
          <a:lstStyle/>
          <a:p>
            <a:pPr>
              <a:lnSpc>
                <a:spcPct val="100000"/>
              </a:lnSpc>
            </a:pPr>
            <a:r>
              <a:rPr lang="zh-CN" altLang="en-US" sz="1800" b="0" i="0" dirty="0">
                <a:solidFill>
                  <a:srgbClr val="454545"/>
                </a:solidFill>
                <a:effectLst/>
                <a:latin typeface="微软雅黑" panose="020B0503020204020204" pitchFamily="34" charset="-122"/>
                <a:ea typeface="微软雅黑" panose="020B0503020204020204" pitchFamily="34" charset="-122"/>
              </a:rPr>
              <a:t>超级计算机</a:t>
            </a:r>
            <a:r>
              <a:rPr lang="en-US" altLang="zh-CN" sz="1800" b="0" i="0" dirty="0">
                <a:solidFill>
                  <a:srgbClr val="454545"/>
                </a:solidFill>
                <a:effectLst/>
                <a:latin typeface="微软雅黑" panose="020B0503020204020204" pitchFamily="34" charset="-122"/>
                <a:ea typeface="微软雅黑" panose="020B0503020204020204" pitchFamily="34" charset="-122"/>
              </a:rPr>
              <a:t>TOP1 </a:t>
            </a:r>
            <a:endParaRPr lang="zh-CN" altLang="en-US" sz="1600" b="0" i="0" dirty="0">
              <a:effectLst/>
              <a:latin typeface="SimSun" panose="02010600030101010101" pitchFamily="2" charset="-122"/>
              <a:ea typeface="SimSun" panose="02010600030101010101" pitchFamily="2" charset="-122"/>
            </a:endParaRPr>
          </a:p>
          <a:p>
            <a:pPr>
              <a:lnSpc>
                <a:spcPct val="100000"/>
              </a:lnSpc>
            </a:pPr>
            <a:endParaRPr lang="zh-CN" altLang="en-US" sz="1800" b="0" i="0" dirty="0">
              <a:solidFill>
                <a:srgbClr val="454545"/>
              </a:solidFill>
              <a:effectLst/>
              <a:latin typeface="微软雅黑" panose="020B0503020204020204" pitchFamily="34" charset="-122"/>
              <a:ea typeface="微软雅黑" panose="020B0503020204020204" pitchFamily="34" charset="-122"/>
            </a:endParaRPr>
          </a:p>
          <a:p>
            <a:pPr>
              <a:lnSpc>
                <a:spcPct val="100000"/>
              </a:lnSpc>
            </a:pPr>
            <a:r>
              <a:rPr lang="zh-CN" altLang="en-US" sz="1800" b="0" i="0" dirty="0">
                <a:solidFill>
                  <a:srgbClr val="454545"/>
                </a:solidFill>
                <a:effectLst/>
                <a:latin typeface="微软雅黑" panose="020B0503020204020204" pitchFamily="34" charset="-122"/>
                <a:ea typeface="微软雅黑" panose="020B0503020204020204" pitchFamily="34" charset="-122"/>
              </a:rPr>
              <a:t>富岳 （</a:t>
            </a:r>
            <a:r>
              <a:rPr lang="en-US" altLang="zh-CN" sz="1800" b="0" i="0" dirty="0">
                <a:solidFill>
                  <a:srgbClr val="454545"/>
                </a:solidFill>
                <a:effectLst/>
                <a:latin typeface="微软雅黑" panose="020B0503020204020204" pitchFamily="34" charset="-122"/>
                <a:ea typeface="微软雅黑" panose="020B0503020204020204" pitchFamily="34" charset="-122"/>
              </a:rPr>
              <a:t>ARM</a:t>
            </a:r>
            <a:r>
              <a:rPr lang="zh-CN" altLang="en-US" sz="1800" b="0" i="0" dirty="0">
                <a:solidFill>
                  <a:srgbClr val="454545"/>
                </a:solidFill>
                <a:effectLst/>
                <a:latin typeface="微软雅黑" panose="020B0503020204020204" pitchFamily="34" charset="-122"/>
                <a:ea typeface="微软雅黑" panose="020B0503020204020204" pitchFamily="34" charset="-122"/>
              </a:rPr>
              <a:t>）</a:t>
            </a:r>
            <a:endParaRPr lang="en-US" altLang="zh-CN" sz="1800" b="0" i="0" dirty="0">
              <a:solidFill>
                <a:srgbClr val="454545"/>
              </a:solidFill>
              <a:effectLst/>
              <a:latin typeface="微软雅黑" panose="020B0503020204020204" pitchFamily="34" charset="-122"/>
              <a:ea typeface="微软雅黑" panose="020B0503020204020204" pitchFamily="34" charset="-122"/>
            </a:endParaRPr>
          </a:p>
          <a:p>
            <a:pPr>
              <a:lnSpc>
                <a:spcPct val="100000"/>
              </a:lnSpc>
            </a:pPr>
            <a:r>
              <a:rPr lang="en-US" altLang="zh-CN" sz="1600" b="0" i="0" dirty="0">
                <a:solidFill>
                  <a:srgbClr val="333333"/>
                </a:solidFill>
                <a:effectLst/>
                <a:latin typeface="Arial" panose="020B0604020202020204" pitchFamily="34" charset="0"/>
              </a:rPr>
              <a:t>1000PFLOPS</a:t>
            </a:r>
            <a:endParaRPr lang="zh-CN" altLang="en-US" sz="1600" b="0" i="0" dirty="0">
              <a:effectLst/>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333632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FE4628-B8B6-43D5-B2E4-7AC0CBE331B7}"/>
              </a:ext>
            </a:extLst>
          </p:cNvPr>
          <p:cNvSpPr>
            <a:spLocks noGrp="1"/>
          </p:cNvSpPr>
          <p:nvPr>
            <p:ph type="title"/>
          </p:nvPr>
        </p:nvSpPr>
        <p:spPr>
          <a:xfrm>
            <a:off x="1389797" y="4063296"/>
            <a:ext cx="9412406" cy="1152663"/>
          </a:xfrm>
        </p:spPr>
        <p:txBody>
          <a:bodyPr vert="horz" lIns="91440" tIns="45720" rIns="91440" bIns="45720" rtlCol="0" anchor="ctr">
            <a:normAutofit/>
          </a:bodyPr>
          <a:lstStyle/>
          <a:p>
            <a:pPr algn="ctr"/>
            <a:r>
              <a:rPr lang="en-US" altLang="zh-CN" sz="4800" i="0" dirty="0"/>
              <a:t>CPU</a:t>
            </a:r>
            <a:r>
              <a:rPr lang="zh-CN" altLang="en-US" sz="4800" i="0" dirty="0"/>
              <a:t>的简单组成原理图</a:t>
            </a:r>
          </a:p>
        </p:txBody>
      </p:sp>
      <p:pic>
        <p:nvPicPr>
          <p:cNvPr id="5" name="内容占位符 4" descr="图示&#10;&#10;描述已自动生成">
            <a:extLst>
              <a:ext uri="{FF2B5EF4-FFF2-40B4-BE49-F238E27FC236}">
                <a16:creationId xmlns:a16="http://schemas.microsoft.com/office/drawing/2014/main" id="{B1B91E78-4E45-45C8-9417-1F2C37F450E1}"/>
              </a:ext>
            </a:extLst>
          </p:cNvPr>
          <p:cNvPicPr>
            <a:picLocks noGrp="1" noChangeAspect="1"/>
          </p:cNvPicPr>
          <p:nvPr>
            <p:ph idx="1"/>
          </p:nvPr>
        </p:nvPicPr>
        <p:blipFill rotWithShape="1">
          <a:blip r:embed="rId2"/>
          <a:srcRect l="10638" r="3997"/>
          <a:stretch/>
        </p:blipFill>
        <p:spPr>
          <a:xfrm>
            <a:off x="4385732" y="720449"/>
            <a:ext cx="3420532" cy="3005211"/>
          </a:xfrm>
          <a:prstGeom prst="rect">
            <a:avLst/>
          </a:prstGeom>
        </p:spPr>
      </p:pic>
      <p:pic>
        <p:nvPicPr>
          <p:cNvPr id="8" name="图片 7">
            <a:extLst>
              <a:ext uri="{FF2B5EF4-FFF2-40B4-BE49-F238E27FC236}">
                <a16:creationId xmlns:a16="http://schemas.microsoft.com/office/drawing/2014/main" id="{2859AFC7-939A-4198-812C-355C0E8CF5D8}"/>
              </a:ext>
            </a:extLst>
          </p:cNvPr>
          <p:cNvPicPr>
            <a:picLocks noChangeAspect="1"/>
          </p:cNvPicPr>
          <p:nvPr/>
        </p:nvPicPr>
        <p:blipFill rotWithShape="1">
          <a:blip r:embed="rId3"/>
          <a:srcRect r="4" b="8478"/>
          <a:stretch/>
        </p:blipFill>
        <p:spPr>
          <a:xfrm>
            <a:off x="643469" y="1166456"/>
            <a:ext cx="3420532" cy="2113197"/>
          </a:xfrm>
          <a:prstGeom prst="rect">
            <a:avLst/>
          </a:prstGeom>
        </p:spPr>
      </p:pic>
      <p:pic>
        <p:nvPicPr>
          <p:cNvPr id="13" name="图片 12">
            <a:extLst>
              <a:ext uri="{FF2B5EF4-FFF2-40B4-BE49-F238E27FC236}">
                <a16:creationId xmlns:a16="http://schemas.microsoft.com/office/drawing/2014/main" id="{72B7FF33-A47B-49AC-9A5B-0BC014CAD1A9}"/>
              </a:ext>
            </a:extLst>
          </p:cNvPr>
          <p:cNvPicPr>
            <a:picLocks noChangeAspect="1"/>
          </p:cNvPicPr>
          <p:nvPr/>
        </p:nvPicPr>
        <p:blipFill rotWithShape="1">
          <a:blip r:embed="rId4"/>
          <a:srcRect t="3404" r="1" b="4323"/>
          <a:stretch/>
        </p:blipFill>
        <p:spPr>
          <a:xfrm>
            <a:off x="8127998" y="1110473"/>
            <a:ext cx="3420533" cy="2225163"/>
          </a:xfrm>
          <a:prstGeom prst="rect">
            <a:avLst/>
          </a:prstGeom>
        </p:spPr>
      </p:pic>
      <p:sp>
        <p:nvSpPr>
          <p:cNvPr id="15" name="文本框 14">
            <a:extLst>
              <a:ext uri="{FF2B5EF4-FFF2-40B4-BE49-F238E27FC236}">
                <a16:creationId xmlns:a16="http://schemas.microsoft.com/office/drawing/2014/main" id="{3D02A23E-6B32-437F-A8D2-933C08D30ACB}"/>
              </a:ext>
            </a:extLst>
          </p:cNvPr>
          <p:cNvSpPr txBox="1"/>
          <p:nvPr/>
        </p:nvSpPr>
        <p:spPr>
          <a:xfrm>
            <a:off x="1934067" y="3330134"/>
            <a:ext cx="2137558" cy="369332"/>
          </a:xfrm>
          <a:prstGeom prst="rect">
            <a:avLst/>
          </a:prstGeom>
          <a:noFill/>
        </p:spPr>
        <p:txBody>
          <a:bodyPr wrap="square" rtlCol="0">
            <a:spAutoFit/>
          </a:bodyPr>
          <a:lstStyle/>
          <a:p>
            <a:r>
              <a:rPr lang="en-US" altLang="zh-CN" dirty="0"/>
              <a:t>Ryzen</a:t>
            </a:r>
            <a:endParaRPr lang="zh-CN" altLang="en-US" dirty="0"/>
          </a:p>
        </p:txBody>
      </p:sp>
      <p:sp>
        <p:nvSpPr>
          <p:cNvPr id="16" name="文本框 15">
            <a:extLst>
              <a:ext uri="{FF2B5EF4-FFF2-40B4-BE49-F238E27FC236}">
                <a16:creationId xmlns:a16="http://schemas.microsoft.com/office/drawing/2014/main" id="{0E5575AD-2D6A-4CFB-868F-1DB1DFBB0995}"/>
              </a:ext>
            </a:extLst>
          </p:cNvPr>
          <p:cNvSpPr txBox="1"/>
          <p:nvPr/>
        </p:nvSpPr>
        <p:spPr>
          <a:xfrm>
            <a:off x="9379183" y="3357548"/>
            <a:ext cx="1423020" cy="369332"/>
          </a:xfrm>
          <a:prstGeom prst="rect">
            <a:avLst/>
          </a:prstGeom>
          <a:noFill/>
        </p:spPr>
        <p:txBody>
          <a:bodyPr wrap="square" rtlCol="0">
            <a:spAutoFit/>
          </a:bodyPr>
          <a:lstStyle/>
          <a:p>
            <a:r>
              <a:rPr lang="en-US" altLang="zh-CN" dirty="0"/>
              <a:t>Core</a:t>
            </a:r>
          </a:p>
        </p:txBody>
      </p:sp>
    </p:spTree>
    <p:extLst>
      <p:ext uri="{BB962C8B-B14F-4D97-AF65-F5344CB8AC3E}">
        <p14:creationId xmlns:p14="http://schemas.microsoft.com/office/powerpoint/2010/main" val="2417998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P spid="1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F6E98E-1694-4F22-B09A-30235879EF88}"/>
              </a:ext>
            </a:extLst>
          </p:cNvPr>
          <p:cNvSpPr>
            <a:spLocks noGrp="1"/>
          </p:cNvSpPr>
          <p:nvPr>
            <p:ph type="title"/>
          </p:nvPr>
        </p:nvSpPr>
        <p:spPr/>
        <p:txBody>
          <a:bodyPr/>
          <a:lstStyle/>
          <a:p>
            <a:r>
              <a:rPr lang="en-US" altLang="zh-CN" dirty="0"/>
              <a:t>RISC-V</a:t>
            </a:r>
            <a:endParaRPr lang="zh-CN" altLang="en-US" dirty="0"/>
          </a:p>
        </p:txBody>
      </p:sp>
      <p:sp>
        <p:nvSpPr>
          <p:cNvPr id="3" name="内容占位符 2">
            <a:extLst>
              <a:ext uri="{FF2B5EF4-FFF2-40B4-BE49-F238E27FC236}">
                <a16:creationId xmlns:a16="http://schemas.microsoft.com/office/drawing/2014/main" id="{D9297740-C727-4694-8069-5BC818FABF5B}"/>
              </a:ext>
            </a:extLst>
          </p:cNvPr>
          <p:cNvSpPr>
            <a:spLocks noGrp="1"/>
          </p:cNvSpPr>
          <p:nvPr>
            <p:ph idx="1"/>
          </p:nvPr>
        </p:nvSpPr>
        <p:spPr/>
        <p:txBody>
          <a:bodyPr/>
          <a:lstStyle/>
          <a:p>
            <a:r>
              <a:rPr lang="en-US" altLang="zh-CN" dirty="0"/>
              <a:t>RISC </a:t>
            </a:r>
            <a:r>
              <a:rPr lang="zh-CN" altLang="en-US" dirty="0"/>
              <a:t>：</a:t>
            </a:r>
            <a:r>
              <a:rPr lang="zh-CN" altLang="en-US" b="0" i="0" dirty="0">
                <a:solidFill>
                  <a:srgbClr val="333333"/>
                </a:solidFill>
                <a:effectLst/>
                <a:latin typeface="Arial" panose="020B0604020202020204" pitchFamily="34" charset="0"/>
              </a:rPr>
              <a:t>精简指令集</a:t>
            </a:r>
            <a:endParaRPr lang="en-US" altLang="zh-CN" b="0" i="0" dirty="0">
              <a:solidFill>
                <a:srgbClr val="333333"/>
              </a:solidFill>
              <a:effectLst/>
              <a:latin typeface="Arial" panose="020B0604020202020204" pitchFamily="34" charset="0"/>
            </a:endParaRPr>
          </a:p>
          <a:p>
            <a:r>
              <a:rPr lang="en-US" altLang="zh-CN" dirty="0">
                <a:solidFill>
                  <a:srgbClr val="333333"/>
                </a:solidFill>
              </a:rPr>
              <a:t>CISC</a:t>
            </a:r>
            <a:r>
              <a:rPr lang="zh-CN" altLang="en-US" dirty="0">
                <a:solidFill>
                  <a:srgbClr val="333333"/>
                </a:solidFill>
              </a:rPr>
              <a:t>：复杂指令集</a:t>
            </a:r>
            <a:endParaRPr lang="zh-CN" altLang="en-US" dirty="0"/>
          </a:p>
        </p:txBody>
      </p:sp>
    </p:spTree>
    <p:extLst>
      <p:ext uri="{BB962C8B-B14F-4D97-AF65-F5344CB8AC3E}">
        <p14:creationId xmlns:p14="http://schemas.microsoft.com/office/powerpoint/2010/main" val="33233949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C188EC-6556-4541-BA0B-E1D1654215E4}"/>
              </a:ext>
            </a:extLst>
          </p:cNvPr>
          <p:cNvSpPr>
            <a:spLocks noGrp="1"/>
          </p:cNvSpPr>
          <p:nvPr>
            <p:ph type="title"/>
          </p:nvPr>
        </p:nvSpPr>
        <p:spPr/>
        <p:txBody>
          <a:bodyPr/>
          <a:lstStyle/>
          <a:p>
            <a:r>
              <a:rPr lang="en-US" altLang="zh-CN" dirty="0"/>
              <a:t>ONE MORE THING</a:t>
            </a:r>
            <a:endParaRPr lang="zh-CN" altLang="en-US" dirty="0"/>
          </a:p>
        </p:txBody>
      </p:sp>
      <p:sp>
        <p:nvSpPr>
          <p:cNvPr id="3" name="内容占位符 2">
            <a:extLst>
              <a:ext uri="{FF2B5EF4-FFF2-40B4-BE49-F238E27FC236}">
                <a16:creationId xmlns:a16="http://schemas.microsoft.com/office/drawing/2014/main" id="{3C2D7A5D-A059-4B27-95AF-17208B942028}"/>
              </a:ext>
            </a:extLst>
          </p:cNvPr>
          <p:cNvSpPr>
            <a:spLocks noGrp="1"/>
          </p:cNvSpPr>
          <p:nvPr>
            <p:ph idx="1"/>
          </p:nvPr>
        </p:nvSpPr>
        <p:spPr/>
        <p:txBody>
          <a:bodyPr/>
          <a:lstStyle/>
          <a:p>
            <a:endParaRPr lang="zh-CN" altLang="en-US"/>
          </a:p>
        </p:txBody>
      </p:sp>
      <p:sp>
        <p:nvSpPr>
          <p:cNvPr id="4" name="矩形 3">
            <a:extLst>
              <a:ext uri="{FF2B5EF4-FFF2-40B4-BE49-F238E27FC236}">
                <a16:creationId xmlns:a16="http://schemas.microsoft.com/office/drawing/2014/main" id="{BB08D8C1-9FCB-4730-8E31-42505BAD9483}"/>
              </a:ext>
            </a:extLst>
          </p:cNvPr>
          <p:cNvSpPr/>
          <p:nvPr/>
        </p:nvSpPr>
        <p:spPr>
          <a:xfrm>
            <a:off x="-67475" y="-47116"/>
            <a:ext cx="12326950" cy="695223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ln>
              <a:solidFill>
                <a:schemeClr val="tx1"/>
              </a:solidFill>
            </a:endParaRPr>
          </a:p>
        </p:txBody>
      </p:sp>
      <p:sp>
        <p:nvSpPr>
          <p:cNvPr id="5" name="文本框 4">
            <a:extLst>
              <a:ext uri="{FF2B5EF4-FFF2-40B4-BE49-F238E27FC236}">
                <a16:creationId xmlns:a16="http://schemas.microsoft.com/office/drawing/2014/main" id="{4BBF6801-CC75-4542-802C-41B65C250993}"/>
              </a:ext>
            </a:extLst>
          </p:cNvPr>
          <p:cNvSpPr txBox="1"/>
          <p:nvPr/>
        </p:nvSpPr>
        <p:spPr>
          <a:xfrm>
            <a:off x="3499383" y="2638552"/>
            <a:ext cx="5193233" cy="1200329"/>
          </a:xfrm>
          <a:prstGeom prst="rect">
            <a:avLst/>
          </a:prstGeom>
          <a:noFill/>
        </p:spPr>
        <p:txBody>
          <a:bodyPr wrap="square" rtlCol="0">
            <a:spAutoFit/>
          </a:bodyPr>
          <a:lstStyle/>
          <a:p>
            <a:r>
              <a:rPr lang="en-US" altLang="zh-CN" sz="6600" dirty="0">
                <a:solidFill>
                  <a:schemeClr val="bg1"/>
                </a:solidFill>
                <a:latin typeface="Arabic Typesetting" panose="020B0604020202020204" pitchFamily="66" charset="-78"/>
                <a:cs typeface="Arabic Typesetting" panose="020B0604020202020204" pitchFamily="66" charset="-78"/>
              </a:rPr>
              <a:t>O</a:t>
            </a:r>
            <a:r>
              <a:rPr lang="en-US" altLang="zh-CN" sz="5400" dirty="0">
                <a:solidFill>
                  <a:schemeClr val="bg1"/>
                </a:solidFill>
                <a:latin typeface="Avenir Next LT Pro" panose="020B0504020202020204" pitchFamily="34" charset="0"/>
                <a:cs typeface="Arabic Typesetting" panose="020B0604020202020204" pitchFamily="66" charset="-78"/>
              </a:rPr>
              <a:t>ne</a:t>
            </a:r>
            <a:r>
              <a:rPr lang="en-US" altLang="zh-CN" sz="5400" dirty="0">
                <a:solidFill>
                  <a:schemeClr val="bg1"/>
                </a:solidFill>
                <a:latin typeface="Arabic Typesetting" panose="020B0604020202020204" pitchFamily="66" charset="-78"/>
                <a:cs typeface="Arabic Typesetting" panose="020B0604020202020204" pitchFamily="66" charset="-78"/>
              </a:rPr>
              <a:t>  </a:t>
            </a:r>
            <a:r>
              <a:rPr lang="en-US" altLang="zh-CN" sz="6600" dirty="0">
                <a:solidFill>
                  <a:schemeClr val="bg1"/>
                </a:solidFill>
                <a:latin typeface="Arabic Typesetting" panose="020B0604020202020204" pitchFamily="66" charset="-78"/>
                <a:cs typeface="Arabic Typesetting" panose="020B0604020202020204" pitchFamily="66" charset="-78"/>
              </a:rPr>
              <a:t> M</a:t>
            </a:r>
            <a:r>
              <a:rPr lang="en-US" altLang="zh-CN" sz="4800" dirty="0">
                <a:solidFill>
                  <a:schemeClr val="bg1"/>
                </a:solidFill>
                <a:latin typeface="Avenir Next LT Pro" panose="020B0504020202020204" pitchFamily="34" charset="0"/>
                <a:cs typeface="Arabic Typesetting" panose="020B0604020202020204" pitchFamily="66" charset="-78"/>
              </a:rPr>
              <a:t>ore</a:t>
            </a:r>
            <a:r>
              <a:rPr lang="en-US" altLang="zh-CN" sz="6600" dirty="0">
                <a:solidFill>
                  <a:schemeClr val="bg1"/>
                </a:solidFill>
                <a:latin typeface="Arabic Typesetting" panose="020B0604020202020204" pitchFamily="66" charset="-78"/>
                <a:cs typeface="Arabic Typesetting" panose="020B0604020202020204" pitchFamily="66" charset="-78"/>
              </a:rPr>
              <a:t>  </a:t>
            </a:r>
            <a:r>
              <a:rPr lang="en-US" altLang="zh-CN" sz="7200" dirty="0">
                <a:solidFill>
                  <a:schemeClr val="bg1"/>
                </a:solidFill>
                <a:latin typeface="Arabic Typesetting" panose="03020402040406030203" pitchFamily="66" charset="-78"/>
                <a:cs typeface="Arabic Typesetting" panose="03020402040406030203" pitchFamily="66" charset="-78"/>
              </a:rPr>
              <a:t>T</a:t>
            </a:r>
            <a:r>
              <a:rPr lang="en-US" altLang="zh-CN" sz="4400" dirty="0">
                <a:solidFill>
                  <a:schemeClr val="bg1"/>
                </a:solidFill>
                <a:latin typeface="Avenir Next LT Pro" panose="020B0504020202020204" pitchFamily="34" charset="0"/>
                <a:cs typeface="Arabic Typesetting" panose="020B0604020202020204" pitchFamily="66" charset="-78"/>
              </a:rPr>
              <a:t>h</a:t>
            </a:r>
            <a:r>
              <a:rPr lang="en-US" altLang="zh-CN" sz="3600" dirty="0">
                <a:solidFill>
                  <a:schemeClr val="bg1"/>
                </a:solidFill>
                <a:latin typeface="Avenir Next LT Pro" panose="020B0504020202020204" pitchFamily="34" charset="0"/>
                <a:cs typeface="Arabic Typesetting" panose="020B0604020202020204" pitchFamily="66" charset="-78"/>
              </a:rPr>
              <a:t>ing</a:t>
            </a:r>
          </a:p>
        </p:txBody>
      </p:sp>
    </p:spTree>
    <p:extLst>
      <p:ext uri="{BB962C8B-B14F-4D97-AF65-F5344CB8AC3E}">
        <p14:creationId xmlns:p14="http://schemas.microsoft.com/office/powerpoint/2010/main" val="3857890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E3A07C-1369-4F9A-B6E1-DD7C9D01644A}"/>
              </a:ext>
            </a:extLst>
          </p:cNvPr>
          <p:cNvSpPr>
            <a:spLocks noGrp="1"/>
          </p:cNvSpPr>
          <p:nvPr>
            <p:ph type="title"/>
          </p:nvPr>
        </p:nvSpPr>
        <p:spPr/>
        <p:txBody>
          <a:bodyPr/>
          <a:lstStyle/>
          <a:p>
            <a:endParaRPr lang="zh-CN" altLang="en-US"/>
          </a:p>
        </p:txBody>
      </p:sp>
      <p:sp>
        <p:nvSpPr>
          <p:cNvPr id="4" name="矩形 3">
            <a:extLst>
              <a:ext uri="{FF2B5EF4-FFF2-40B4-BE49-F238E27FC236}">
                <a16:creationId xmlns:a16="http://schemas.microsoft.com/office/drawing/2014/main" id="{50CE8233-649C-4CE0-BFDB-484D5434E8FE}"/>
              </a:ext>
            </a:extLst>
          </p:cNvPr>
          <p:cNvSpPr/>
          <p:nvPr/>
        </p:nvSpPr>
        <p:spPr>
          <a:xfrm>
            <a:off x="-134950" y="-94232"/>
            <a:ext cx="12326950" cy="695223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454545"/>
                </a:solidFill>
                <a:effectLst/>
                <a:latin typeface="微软雅黑" panose="020B0503020204020204" pitchFamily="34" charset="-122"/>
                <a:ea typeface="微软雅黑" panose="020B0503020204020204" pitchFamily="34" charset="-122"/>
              </a:rPr>
              <a:t>或许以后推土机架构对中央处理器</a:t>
            </a:r>
            <a:r>
              <a:rPr lang="zh-CN" altLang="en-US" sz="2400">
                <a:solidFill>
                  <a:srgbClr val="454545"/>
                </a:solidFill>
                <a:effectLst/>
                <a:latin typeface="微软雅黑" panose="020B0503020204020204" pitchFamily="34" charset="-122"/>
                <a:ea typeface="微软雅黑" panose="020B0503020204020204" pitchFamily="34" charset="-122"/>
              </a:rPr>
              <a:t>的思考会成为一种预言</a:t>
            </a:r>
            <a:r>
              <a:rPr lang="zh-CN" altLang="en-US" sz="2400" dirty="0">
                <a:solidFill>
                  <a:srgbClr val="454545"/>
                </a:solidFill>
                <a:effectLst/>
                <a:latin typeface="微软雅黑" panose="020B0503020204020204" pitchFamily="34" charset="-122"/>
                <a:ea typeface="微软雅黑" panose="020B0503020204020204" pitchFamily="34" charset="-122"/>
              </a:rPr>
              <a:t>？</a:t>
            </a:r>
            <a:endParaRPr lang="zh-CN" altLang="en-US" sz="2400" dirty="0">
              <a:ln>
                <a:solidFill>
                  <a:schemeClr val="tx1"/>
                </a:solidFill>
              </a:ln>
              <a:solidFill>
                <a:schemeClr val="tx1"/>
              </a:solidFill>
            </a:endParaRPr>
          </a:p>
        </p:txBody>
      </p:sp>
    </p:spTree>
    <p:extLst>
      <p:ext uri="{BB962C8B-B14F-4D97-AF65-F5344CB8AC3E}">
        <p14:creationId xmlns:p14="http://schemas.microsoft.com/office/powerpoint/2010/main" val="1709308722"/>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内容占位符 5" descr="拖拉机在地上&#10;&#10;描述已自动生成">
            <a:extLst>
              <a:ext uri="{FF2B5EF4-FFF2-40B4-BE49-F238E27FC236}">
                <a16:creationId xmlns:a16="http://schemas.microsoft.com/office/drawing/2014/main" id="{7FED4631-014C-4CB7-B433-CF5DE8724C2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1714" b="1"/>
          <a:stretch/>
        </p:blipFill>
        <p:spPr>
          <a:xfrm>
            <a:off x="2574620" y="-478"/>
            <a:ext cx="9629274" cy="6857999"/>
          </a:xfrm>
          <a:prstGeom prst="rect">
            <a:avLst/>
          </a:prstGeom>
        </p:spPr>
      </p:pic>
      <p:sp>
        <p:nvSpPr>
          <p:cNvPr id="12" name="Freeform: Shape 8">
            <a:extLst>
              <a:ext uri="{FF2B5EF4-FFF2-40B4-BE49-F238E27FC236}">
                <a16:creationId xmlns:a16="http://schemas.microsoft.com/office/drawing/2014/main" id="{D928DD85-BB99-450D-A702-2683E0296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6754318" cy="6858478"/>
          </a:xfrm>
          <a:custGeom>
            <a:avLst/>
            <a:gdLst>
              <a:gd name="connsiteX0" fmla="*/ 0 w 6754318"/>
              <a:gd name="connsiteY0" fmla="*/ 6858478 h 6858478"/>
              <a:gd name="connsiteX1" fmla="*/ 6754318 w 6754318"/>
              <a:gd name="connsiteY1" fmla="*/ 6858478 h 6858478"/>
              <a:gd name="connsiteX2" fmla="*/ 3577943 w 6754318"/>
              <a:gd name="connsiteY2" fmla="*/ 0 h 6858478"/>
              <a:gd name="connsiteX3" fmla="*/ 3572366 w 6754318"/>
              <a:gd name="connsiteY3" fmla="*/ 0 h 6858478"/>
              <a:gd name="connsiteX4" fmla="*/ 2506138 w 6754318"/>
              <a:gd name="connsiteY4" fmla="*/ 0 h 6858478"/>
              <a:gd name="connsiteX5" fmla="*/ 0 w 6754318"/>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4318" h="6858478">
                <a:moveTo>
                  <a:pt x="0" y="6858478"/>
                </a:moveTo>
                <a:lnTo>
                  <a:pt x="6754318" y="6858478"/>
                </a:lnTo>
                <a:lnTo>
                  <a:pt x="3577943" y="0"/>
                </a:lnTo>
                <a:lnTo>
                  <a:pt x="3572366" y="0"/>
                </a:lnTo>
                <a:lnTo>
                  <a:pt x="2506138" y="0"/>
                </a:lnTo>
                <a:lnTo>
                  <a:pt x="0"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240E5BD2-4019-4012-A1AA-628900E65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8"/>
            <a:ext cx="5953780" cy="6858478"/>
          </a:xfrm>
          <a:custGeom>
            <a:avLst/>
            <a:gdLst>
              <a:gd name="connsiteX0" fmla="*/ 0 w 5953780"/>
              <a:gd name="connsiteY0" fmla="*/ 6858478 h 6858478"/>
              <a:gd name="connsiteX1" fmla="*/ 5953780 w 5953780"/>
              <a:gd name="connsiteY1" fmla="*/ 6858478 h 6858478"/>
              <a:gd name="connsiteX2" fmla="*/ 2777405 w 5953780"/>
              <a:gd name="connsiteY2" fmla="*/ 0 h 6858478"/>
              <a:gd name="connsiteX3" fmla="*/ 2771828 w 5953780"/>
              <a:gd name="connsiteY3" fmla="*/ 0 h 6858478"/>
              <a:gd name="connsiteX4" fmla="*/ 1705600 w 5953780"/>
              <a:gd name="connsiteY4" fmla="*/ 0 h 6858478"/>
              <a:gd name="connsiteX5" fmla="*/ 0 w 5953780"/>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780" h="6858478">
                <a:moveTo>
                  <a:pt x="0" y="6858478"/>
                </a:moveTo>
                <a:lnTo>
                  <a:pt x="5953780" y="6858478"/>
                </a:lnTo>
                <a:lnTo>
                  <a:pt x="2777405" y="0"/>
                </a:lnTo>
                <a:lnTo>
                  <a:pt x="2771828" y="0"/>
                </a:lnTo>
                <a:lnTo>
                  <a:pt x="1705600" y="0"/>
                </a:lnTo>
                <a:lnTo>
                  <a:pt x="0"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D9D06F72-8C0F-49A3-95C1-D33040E9848C}"/>
              </a:ext>
            </a:extLst>
          </p:cNvPr>
          <p:cNvSpPr>
            <a:spLocks noGrp="1"/>
          </p:cNvSpPr>
          <p:nvPr>
            <p:ph type="title"/>
          </p:nvPr>
        </p:nvSpPr>
        <p:spPr>
          <a:xfrm>
            <a:off x="453709" y="5548246"/>
            <a:ext cx="6096000" cy="873010"/>
          </a:xfrm>
        </p:spPr>
        <p:txBody>
          <a:bodyPr vert="horz" lIns="91440" tIns="45720" rIns="91440" bIns="45720" rtlCol="0" anchor="b">
            <a:normAutofit/>
          </a:bodyPr>
          <a:lstStyle/>
          <a:p>
            <a:r>
              <a:rPr lang="en-US" altLang="zh-CN" sz="4800" dirty="0"/>
              <a:t>Thanks!</a:t>
            </a:r>
          </a:p>
        </p:txBody>
      </p:sp>
    </p:spTree>
    <p:extLst>
      <p:ext uri="{BB962C8B-B14F-4D97-AF65-F5344CB8AC3E}">
        <p14:creationId xmlns:p14="http://schemas.microsoft.com/office/powerpoint/2010/main" val="249944849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8A2528-BA04-4CBF-A2B4-A613D96A00DE}"/>
              </a:ext>
            </a:extLst>
          </p:cNvPr>
          <p:cNvSpPr>
            <a:spLocks noGrp="1"/>
          </p:cNvSpPr>
          <p:nvPr>
            <p:ph type="title"/>
          </p:nvPr>
        </p:nvSpPr>
        <p:spPr/>
        <p:txBody>
          <a:bodyPr/>
          <a:lstStyle/>
          <a:p>
            <a:r>
              <a:rPr lang="en-US" altLang="zh-CN" dirty="0"/>
              <a:t>CPU</a:t>
            </a:r>
            <a:r>
              <a:rPr lang="zh-CN" altLang="en-US" dirty="0"/>
              <a:t>的作用</a:t>
            </a:r>
          </a:p>
        </p:txBody>
      </p:sp>
      <p:sp>
        <p:nvSpPr>
          <p:cNvPr id="3" name="内容占位符 2">
            <a:extLst>
              <a:ext uri="{FF2B5EF4-FFF2-40B4-BE49-F238E27FC236}">
                <a16:creationId xmlns:a16="http://schemas.microsoft.com/office/drawing/2014/main" id="{A7137323-15C6-4A78-B78A-130713BAF6E4}"/>
              </a:ext>
            </a:extLst>
          </p:cNvPr>
          <p:cNvSpPr>
            <a:spLocks noGrp="1"/>
          </p:cNvSpPr>
          <p:nvPr>
            <p:ph idx="1"/>
          </p:nvPr>
        </p:nvSpPr>
        <p:spPr>
          <a:xfrm>
            <a:off x="838200" y="2011680"/>
            <a:ext cx="10515600" cy="1942803"/>
          </a:xfrm>
        </p:spPr>
        <p:txBody>
          <a:bodyPr>
            <a:normAutofit/>
          </a:bodyPr>
          <a:lstStyle/>
          <a:p>
            <a:r>
              <a:rPr lang="zh-CN" altLang="en-US" sz="1800" dirty="0">
                <a:solidFill>
                  <a:srgbClr val="454545"/>
                </a:solidFill>
                <a:effectLst/>
                <a:latin typeface="微软雅黑" panose="020B0503020204020204" pitchFamily="34" charset="-122"/>
                <a:ea typeface="微软雅黑" panose="020B0503020204020204" pitchFamily="34" charset="-122"/>
              </a:rPr>
              <a:t>数据处理</a:t>
            </a:r>
            <a:endParaRPr lang="en-US" altLang="zh-CN" sz="1800" dirty="0">
              <a:solidFill>
                <a:srgbClr val="454545"/>
              </a:solidFill>
              <a:effectLst/>
              <a:latin typeface="微软雅黑" panose="020B0503020204020204" pitchFamily="34" charset="-122"/>
              <a:ea typeface="微软雅黑" panose="020B0503020204020204" pitchFamily="34" charset="-122"/>
            </a:endParaRPr>
          </a:p>
          <a:p>
            <a:pPr lvl="1"/>
            <a:r>
              <a:rPr lang="zh-CN" altLang="en-US" sz="1400" dirty="0">
                <a:solidFill>
                  <a:srgbClr val="454545"/>
                </a:solidFill>
                <a:effectLst/>
                <a:latin typeface="微软雅黑" panose="020B0503020204020204" pitchFamily="34" charset="-122"/>
                <a:ea typeface="微软雅黑" panose="020B0503020204020204" pitchFamily="34" charset="-122"/>
              </a:rPr>
              <a:t>整数运算、浮点运算</a:t>
            </a:r>
            <a:r>
              <a:rPr lang="en-US" altLang="zh-CN" sz="1400" dirty="0">
                <a:solidFill>
                  <a:srgbClr val="454545"/>
                </a:solidFill>
                <a:effectLst/>
                <a:latin typeface="微软雅黑" panose="020B0503020204020204" pitchFamily="34" charset="-122"/>
                <a:ea typeface="微软雅黑" panose="020B0503020204020204" pitchFamily="34" charset="-122"/>
              </a:rPr>
              <a:t>……</a:t>
            </a:r>
          </a:p>
          <a:p>
            <a:r>
              <a:rPr lang="zh-CN" altLang="en-US" sz="1800" dirty="0">
                <a:solidFill>
                  <a:srgbClr val="454545"/>
                </a:solidFill>
                <a:effectLst/>
                <a:latin typeface="微软雅黑" panose="020B0503020204020204" pitchFamily="34" charset="-122"/>
                <a:ea typeface="微软雅黑" panose="020B0503020204020204" pitchFamily="34" charset="-122"/>
              </a:rPr>
              <a:t>控制</a:t>
            </a:r>
            <a:endParaRPr lang="en-US" altLang="zh-CN" sz="1800" dirty="0">
              <a:solidFill>
                <a:srgbClr val="454545"/>
              </a:solidFill>
              <a:latin typeface="微软雅黑" panose="020B0503020204020204" pitchFamily="34" charset="-122"/>
              <a:ea typeface="微软雅黑" panose="020B0503020204020204" pitchFamily="34" charset="-122"/>
            </a:endParaRPr>
          </a:p>
          <a:p>
            <a:pPr lvl="1"/>
            <a:r>
              <a:rPr lang="en-US" altLang="zh-CN" sz="1800" dirty="0">
                <a:solidFill>
                  <a:srgbClr val="454545"/>
                </a:solidFill>
                <a:effectLst/>
                <a:latin typeface="微软雅黑" panose="020B0503020204020204" pitchFamily="34" charset="-122"/>
                <a:ea typeface="微软雅黑" panose="020B0503020204020204" pitchFamily="34" charset="-122"/>
              </a:rPr>
              <a:t>GPU</a:t>
            </a:r>
          </a:p>
          <a:p>
            <a:pPr lvl="1"/>
            <a:r>
              <a:rPr lang="zh-CN" altLang="en-US" sz="1800" dirty="0">
                <a:solidFill>
                  <a:srgbClr val="454545"/>
                </a:solidFill>
                <a:effectLst/>
                <a:latin typeface="微软雅黑" panose="020B0503020204020204" pitchFamily="34" charset="-122"/>
                <a:ea typeface="微软雅黑" panose="020B0503020204020204" pitchFamily="34" charset="-122"/>
              </a:rPr>
              <a:t>内存、外存</a:t>
            </a:r>
            <a:endParaRPr lang="en-US" altLang="zh-CN" sz="1800" dirty="0">
              <a:solidFill>
                <a:srgbClr val="454545"/>
              </a:solidFill>
              <a:effectLst/>
              <a:latin typeface="微软雅黑" panose="020B0503020204020204" pitchFamily="34" charset="-122"/>
              <a:ea typeface="微软雅黑" panose="020B0503020204020204" pitchFamily="34" charset="-122"/>
            </a:endParaRPr>
          </a:p>
          <a:p>
            <a:pPr lvl="1"/>
            <a:r>
              <a:rPr lang="en-US" altLang="zh-CN" sz="1800" dirty="0">
                <a:solidFill>
                  <a:srgbClr val="454545"/>
                </a:solidFill>
                <a:effectLst/>
                <a:latin typeface="微软雅黑" panose="020B0503020204020204" pitchFamily="34" charset="-122"/>
                <a:ea typeface="微软雅黑" panose="020B0503020204020204" pitchFamily="34" charset="-122"/>
              </a:rPr>
              <a:t>I/O</a:t>
            </a:r>
          </a:p>
          <a:p>
            <a:pPr marL="457200" lvl="1" indent="0">
              <a:buNone/>
            </a:pPr>
            <a:endParaRPr lang="en-US" altLang="zh-CN" sz="1400" dirty="0">
              <a:solidFill>
                <a:srgbClr val="454545"/>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73C3C7AC-8E0C-4992-A9B1-6A2C88D4E32A}"/>
              </a:ext>
            </a:extLst>
          </p:cNvPr>
          <p:cNvSpPr txBox="1"/>
          <p:nvPr/>
        </p:nvSpPr>
        <p:spPr>
          <a:xfrm>
            <a:off x="1306777" y="3851304"/>
            <a:ext cx="1667494" cy="369332"/>
          </a:xfrm>
          <a:prstGeom prst="rect">
            <a:avLst/>
          </a:prstGeom>
          <a:noFill/>
        </p:spPr>
        <p:txBody>
          <a:bodyPr wrap="square" rtlCol="0">
            <a:spAutoFit/>
          </a:bodyPr>
          <a:lstStyle/>
          <a:p>
            <a:r>
              <a:rPr lang="en-US" altLang="zh-CN" dirty="0"/>
              <a:t>etc.</a:t>
            </a:r>
            <a:endParaRPr lang="zh-CN" altLang="en-US" dirty="0"/>
          </a:p>
        </p:txBody>
      </p:sp>
    </p:spTree>
    <p:extLst>
      <p:ext uri="{BB962C8B-B14F-4D97-AF65-F5344CB8AC3E}">
        <p14:creationId xmlns:p14="http://schemas.microsoft.com/office/powerpoint/2010/main" val="936858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4B0066-ABB1-45AA-A893-9D6F7B4E7078}"/>
              </a:ext>
            </a:extLst>
          </p:cNvPr>
          <p:cNvSpPr>
            <a:spLocks noGrp="1"/>
          </p:cNvSpPr>
          <p:nvPr>
            <p:ph type="title"/>
          </p:nvPr>
        </p:nvSpPr>
        <p:spPr>
          <a:xfrm>
            <a:off x="4654295" y="4029234"/>
            <a:ext cx="6864412" cy="845854"/>
          </a:xfrm>
        </p:spPr>
        <p:txBody>
          <a:bodyPr anchor="b">
            <a:normAutofit/>
          </a:bodyPr>
          <a:lstStyle/>
          <a:p>
            <a:r>
              <a:rPr lang="zh-CN" altLang="en-US" i="0" dirty="0"/>
              <a:t>常见的</a:t>
            </a:r>
            <a:r>
              <a:rPr lang="en-US" altLang="zh-CN" i="0" dirty="0"/>
              <a:t>CPU</a:t>
            </a:r>
            <a:endParaRPr lang="zh-CN" altLang="en-US" i="0" dirty="0"/>
          </a:p>
        </p:txBody>
      </p:sp>
      <p:sp>
        <p:nvSpPr>
          <p:cNvPr id="3" name="内容占位符 2">
            <a:extLst>
              <a:ext uri="{FF2B5EF4-FFF2-40B4-BE49-F238E27FC236}">
                <a16:creationId xmlns:a16="http://schemas.microsoft.com/office/drawing/2014/main" id="{9BD61B8C-44A2-4B4E-BAD1-B558F024FA6F}"/>
              </a:ext>
            </a:extLst>
          </p:cNvPr>
          <p:cNvSpPr>
            <a:spLocks noGrp="1"/>
          </p:cNvSpPr>
          <p:nvPr>
            <p:ph idx="1"/>
          </p:nvPr>
        </p:nvSpPr>
        <p:spPr>
          <a:xfrm>
            <a:off x="4654294" y="4916184"/>
            <a:ext cx="6864411" cy="1440165"/>
          </a:xfrm>
        </p:spPr>
        <p:txBody>
          <a:bodyPr>
            <a:normAutofit/>
          </a:bodyPr>
          <a:lstStyle/>
          <a:p>
            <a:r>
              <a:rPr lang="zh-CN" altLang="en-US" sz="2000" dirty="0"/>
              <a:t>民用级别</a:t>
            </a:r>
            <a:endParaRPr lang="en-US" altLang="zh-CN" sz="2000" dirty="0"/>
          </a:p>
          <a:p>
            <a:pPr lvl="1"/>
            <a:r>
              <a:rPr lang="zh-CN" altLang="en-US" sz="1600" dirty="0"/>
              <a:t>常有</a:t>
            </a:r>
            <a:r>
              <a:rPr lang="en-US" altLang="zh-CN" sz="1600" dirty="0"/>
              <a:t>2~12</a:t>
            </a:r>
            <a:r>
              <a:rPr lang="zh-CN" altLang="en-US" sz="1600" dirty="0"/>
              <a:t>个核心，</a:t>
            </a:r>
            <a:r>
              <a:rPr lang="en-US" altLang="zh-CN" sz="1600" dirty="0"/>
              <a:t>2~20</a:t>
            </a:r>
            <a:r>
              <a:rPr lang="zh-CN" altLang="en-US" sz="1600" dirty="0"/>
              <a:t>个线程</a:t>
            </a:r>
            <a:endParaRPr lang="en-US" altLang="zh-CN" sz="1600" dirty="0"/>
          </a:p>
          <a:p>
            <a:pPr lvl="1"/>
            <a:r>
              <a:rPr lang="zh-CN" altLang="en-US" sz="1600" dirty="0"/>
              <a:t>根据型号、用途的不同功耗在数十瓦到两三百瓦之间</a:t>
            </a:r>
            <a:endParaRPr lang="en-US" altLang="zh-CN" sz="1600" dirty="0"/>
          </a:p>
          <a:p>
            <a:pPr lvl="1"/>
            <a:r>
              <a:rPr lang="zh-CN" altLang="en-US" sz="1600" dirty="0"/>
              <a:t>价格在百元到数万元不等</a:t>
            </a:r>
          </a:p>
        </p:txBody>
      </p:sp>
      <p:pic>
        <p:nvPicPr>
          <p:cNvPr id="6" name="图片 5">
            <a:extLst>
              <a:ext uri="{FF2B5EF4-FFF2-40B4-BE49-F238E27FC236}">
                <a16:creationId xmlns:a16="http://schemas.microsoft.com/office/drawing/2014/main" id="{9F86A265-70A9-48E8-A52E-C9C55B0B15CD}"/>
              </a:ext>
            </a:extLst>
          </p:cNvPr>
          <p:cNvPicPr>
            <a:picLocks noChangeAspect="1"/>
          </p:cNvPicPr>
          <p:nvPr/>
        </p:nvPicPr>
        <p:blipFill rotWithShape="1">
          <a:blip r:embed="rId2"/>
          <a:srcRect t="6623" r="-2" b="6251"/>
          <a:stretch/>
        </p:blipFill>
        <p:spPr>
          <a:xfrm>
            <a:off x="1851546" y="572210"/>
            <a:ext cx="2256431" cy="1105817"/>
          </a:xfrm>
          <a:prstGeom prst="rect">
            <a:avLst/>
          </a:prstGeom>
        </p:spPr>
      </p:pic>
      <p:pic>
        <p:nvPicPr>
          <p:cNvPr id="7" name="图片 6">
            <a:extLst>
              <a:ext uri="{FF2B5EF4-FFF2-40B4-BE49-F238E27FC236}">
                <a16:creationId xmlns:a16="http://schemas.microsoft.com/office/drawing/2014/main" id="{D47CCC4C-ED34-417B-8DE9-929AE1B18F67}"/>
              </a:ext>
            </a:extLst>
          </p:cNvPr>
          <p:cNvPicPr>
            <a:picLocks noChangeAspect="1"/>
          </p:cNvPicPr>
          <p:nvPr/>
        </p:nvPicPr>
        <p:blipFill rotWithShape="1">
          <a:blip r:embed="rId3"/>
          <a:srcRect l="18993" r="10226" b="3"/>
          <a:stretch/>
        </p:blipFill>
        <p:spPr>
          <a:xfrm>
            <a:off x="9594376" y="425151"/>
            <a:ext cx="2183642" cy="2259743"/>
          </a:xfrm>
          <a:prstGeom prst="rect">
            <a:avLst/>
          </a:prstGeom>
        </p:spPr>
      </p:pic>
      <p:pic>
        <p:nvPicPr>
          <p:cNvPr id="5" name="图片 4">
            <a:extLst>
              <a:ext uri="{FF2B5EF4-FFF2-40B4-BE49-F238E27FC236}">
                <a16:creationId xmlns:a16="http://schemas.microsoft.com/office/drawing/2014/main" id="{52528DB5-7A00-4820-87C4-50D3649511E4}"/>
              </a:ext>
            </a:extLst>
          </p:cNvPr>
          <p:cNvPicPr>
            <a:picLocks noChangeAspect="1"/>
          </p:cNvPicPr>
          <p:nvPr/>
        </p:nvPicPr>
        <p:blipFill rotWithShape="1">
          <a:blip r:embed="rId4"/>
          <a:srcRect l="12842" r="-2" b="-2"/>
          <a:stretch/>
        </p:blipFill>
        <p:spPr>
          <a:xfrm>
            <a:off x="452374" y="3538937"/>
            <a:ext cx="2563781" cy="2581187"/>
          </a:xfrm>
          <a:prstGeom prst="rect">
            <a:avLst/>
          </a:prstGeom>
        </p:spPr>
      </p:pic>
      <p:pic>
        <p:nvPicPr>
          <p:cNvPr id="4" name="图片 3">
            <a:extLst>
              <a:ext uri="{FF2B5EF4-FFF2-40B4-BE49-F238E27FC236}">
                <a16:creationId xmlns:a16="http://schemas.microsoft.com/office/drawing/2014/main" id="{A98C8259-BCED-426D-877D-84EDAFDD397C}"/>
              </a:ext>
            </a:extLst>
          </p:cNvPr>
          <p:cNvPicPr>
            <a:picLocks noChangeAspect="1"/>
          </p:cNvPicPr>
          <p:nvPr/>
        </p:nvPicPr>
        <p:blipFill rotWithShape="1">
          <a:blip r:embed="rId5"/>
          <a:srcRect l="467" r="14251"/>
          <a:stretch/>
        </p:blipFill>
        <p:spPr>
          <a:xfrm>
            <a:off x="6148316" y="1384820"/>
            <a:ext cx="1746914" cy="1915251"/>
          </a:xfrm>
          <a:prstGeom prst="rect">
            <a:avLst/>
          </a:prstGeom>
        </p:spPr>
      </p:pic>
    </p:spTree>
    <p:extLst>
      <p:ext uri="{BB962C8B-B14F-4D97-AF65-F5344CB8AC3E}">
        <p14:creationId xmlns:p14="http://schemas.microsoft.com/office/powerpoint/2010/main" val="10182884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D27494-1A25-43E5-8413-87784C07848F}"/>
              </a:ext>
            </a:extLst>
          </p:cNvPr>
          <p:cNvSpPr>
            <a:spLocks noGrp="1"/>
          </p:cNvSpPr>
          <p:nvPr>
            <p:ph type="title"/>
          </p:nvPr>
        </p:nvSpPr>
        <p:spPr>
          <a:xfrm>
            <a:off x="838201" y="365125"/>
            <a:ext cx="3816095" cy="1938076"/>
          </a:xfrm>
        </p:spPr>
        <p:txBody>
          <a:bodyPr>
            <a:normAutofit/>
          </a:bodyPr>
          <a:lstStyle/>
          <a:p>
            <a:r>
              <a:rPr lang="zh-CN" altLang="en-US" i="0" dirty="0"/>
              <a:t>服务器</a:t>
            </a:r>
            <a:r>
              <a:rPr lang="en-US" altLang="zh-CN" i="0" dirty="0"/>
              <a:t>CPU</a:t>
            </a:r>
            <a:endParaRPr lang="zh-CN" altLang="en-US" i="0" dirty="0"/>
          </a:p>
        </p:txBody>
      </p:sp>
      <p:sp>
        <p:nvSpPr>
          <p:cNvPr id="9" name="Content Placeholder 8">
            <a:extLst>
              <a:ext uri="{FF2B5EF4-FFF2-40B4-BE49-F238E27FC236}">
                <a16:creationId xmlns:a16="http://schemas.microsoft.com/office/drawing/2014/main" id="{F3CE0909-434E-4FB7-8BCE-B1B645FED027}"/>
              </a:ext>
            </a:extLst>
          </p:cNvPr>
          <p:cNvSpPr>
            <a:spLocks noGrp="1"/>
          </p:cNvSpPr>
          <p:nvPr>
            <p:ph idx="1"/>
          </p:nvPr>
        </p:nvSpPr>
        <p:spPr>
          <a:xfrm>
            <a:off x="609785" y="2356297"/>
            <a:ext cx="4519899" cy="3623569"/>
          </a:xfrm>
        </p:spPr>
        <p:txBody>
          <a:bodyPr>
            <a:normAutofit/>
          </a:bodyPr>
          <a:lstStyle/>
          <a:p>
            <a:pPr marL="0" indent="0">
              <a:buNone/>
            </a:pPr>
            <a:r>
              <a:rPr lang="en-US" altLang="zh-CN" sz="2000" dirty="0"/>
              <a:t>	</a:t>
            </a:r>
            <a:r>
              <a:rPr lang="zh-CN" altLang="en-US" sz="2000" dirty="0"/>
              <a:t>以</a:t>
            </a:r>
            <a:r>
              <a:rPr lang="en-US" altLang="zh-CN" sz="2000" dirty="0"/>
              <a:t>XEON</a:t>
            </a:r>
            <a:r>
              <a:rPr lang="zh-CN" altLang="en-US" sz="2000" dirty="0"/>
              <a:t>、</a:t>
            </a:r>
            <a:r>
              <a:rPr lang="en-US" altLang="zh-CN" sz="2000" dirty="0"/>
              <a:t>EPYC</a:t>
            </a:r>
            <a:r>
              <a:rPr lang="zh-CN" altLang="en-US" sz="2000" dirty="0"/>
              <a:t>为代表</a:t>
            </a:r>
            <a:endParaRPr lang="en-US" altLang="zh-CN" sz="2000" dirty="0"/>
          </a:p>
          <a:p>
            <a:pPr marL="0" indent="0">
              <a:buNone/>
            </a:pPr>
            <a:r>
              <a:rPr lang="en-US" sz="2000" dirty="0"/>
              <a:t>	</a:t>
            </a:r>
          </a:p>
          <a:p>
            <a:pPr marL="0" indent="0">
              <a:buNone/>
            </a:pPr>
            <a:r>
              <a:rPr lang="zh-CN" altLang="en-US" sz="2000" dirty="0"/>
              <a:t>服务器可以同时使用多颗处理器。相较于民用</a:t>
            </a:r>
            <a:r>
              <a:rPr lang="en-US" altLang="zh-CN" sz="2000" dirty="0"/>
              <a:t>CPU</a:t>
            </a:r>
            <a:r>
              <a:rPr lang="zh-CN" altLang="en-US" sz="2000" dirty="0"/>
              <a:t>，服务器</a:t>
            </a:r>
            <a:r>
              <a:rPr lang="en-US" altLang="zh-CN" sz="2000" dirty="0"/>
              <a:t>CPU</a:t>
            </a:r>
            <a:r>
              <a:rPr lang="zh-CN" altLang="en-US" sz="2000" dirty="0"/>
              <a:t>通常有更高的性能和更低的频率、更稳定的工作状态，价格往往也更高。</a:t>
            </a:r>
            <a:endParaRPr lang="en-US" altLang="zh-CN" sz="2000" dirty="0"/>
          </a:p>
          <a:p>
            <a:pPr marL="0" indent="0">
              <a:buNone/>
            </a:pPr>
            <a:endParaRPr lang="en-US" sz="2000" dirty="0"/>
          </a:p>
          <a:p>
            <a:pPr marL="0" indent="0">
              <a:buNone/>
            </a:pPr>
            <a:r>
              <a:rPr lang="en-US" altLang="zh-CN" sz="2000" dirty="0"/>
              <a:t>XEON</a:t>
            </a:r>
            <a:r>
              <a:rPr lang="zh-CN" altLang="en-US" sz="2000" dirty="0"/>
              <a:t>与</a:t>
            </a:r>
            <a:r>
              <a:rPr lang="en-US" altLang="zh-CN" sz="2000" dirty="0"/>
              <a:t>EPYC</a:t>
            </a:r>
            <a:r>
              <a:rPr lang="zh-CN" altLang="en-US" sz="2000" dirty="0"/>
              <a:t>份额目前大约是</a:t>
            </a:r>
            <a:r>
              <a:rPr lang="en-US" altLang="zh-CN" sz="2000" dirty="0"/>
              <a:t>10</a:t>
            </a:r>
            <a:r>
              <a:rPr lang="zh-CN" altLang="en-US" sz="2000" dirty="0"/>
              <a:t>：</a:t>
            </a:r>
            <a:r>
              <a:rPr lang="en-US" altLang="zh-CN" sz="2000" dirty="0"/>
              <a:t>1</a:t>
            </a:r>
            <a:endParaRPr lang="en-US" sz="2000" dirty="0"/>
          </a:p>
        </p:txBody>
      </p:sp>
      <p:pic>
        <p:nvPicPr>
          <p:cNvPr id="5" name="图片 4">
            <a:extLst>
              <a:ext uri="{FF2B5EF4-FFF2-40B4-BE49-F238E27FC236}">
                <a16:creationId xmlns:a16="http://schemas.microsoft.com/office/drawing/2014/main" id="{3D87ABD9-03D1-48CB-82CC-B9B37D8E5B9E}"/>
              </a:ext>
            </a:extLst>
          </p:cNvPr>
          <p:cNvPicPr>
            <a:picLocks noChangeAspect="1"/>
          </p:cNvPicPr>
          <p:nvPr/>
        </p:nvPicPr>
        <p:blipFill rotWithShape="1">
          <a:blip r:embed="rId2"/>
          <a:srcRect t="9442" r="-1" b="12567"/>
          <a:stretch/>
        </p:blipFill>
        <p:spPr>
          <a:xfrm>
            <a:off x="5129684" y="108585"/>
            <a:ext cx="7287684" cy="3694372"/>
          </a:xfrm>
          <a:custGeom>
            <a:avLst/>
            <a:gdLst/>
            <a:ahLst/>
            <a:cxnLst/>
            <a:rect l="l" t="t" r="r" b="b"/>
            <a:pathLst>
              <a:path w="7287684" h="3694372">
                <a:moveTo>
                  <a:pt x="1047969" y="0"/>
                </a:moveTo>
                <a:lnTo>
                  <a:pt x="7287684" y="0"/>
                </a:lnTo>
                <a:lnTo>
                  <a:pt x="7287684" y="814388"/>
                </a:lnTo>
                <a:lnTo>
                  <a:pt x="7287684" y="3694372"/>
                </a:lnTo>
                <a:lnTo>
                  <a:pt x="471411" y="3694372"/>
                </a:lnTo>
                <a:lnTo>
                  <a:pt x="470992" y="3686621"/>
                </a:lnTo>
                <a:cubicBezTo>
                  <a:pt x="458999" y="3642419"/>
                  <a:pt x="427907" y="3602236"/>
                  <a:pt x="376383" y="3554015"/>
                </a:cubicBezTo>
                <a:cubicBezTo>
                  <a:pt x="315976" y="3500438"/>
                  <a:pt x="255568" y="3454003"/>
                  <a:pt x="170288" y="3407569"/>
                </a:cubicBezTo>
                <a:cubicBezTo>
                  <a:pt x="365723" y="3382565"/>
                  <a:pt x="163181" y="3296841"/>
                  <a:pt x="230695" y="3243263"/>
                </a:cubicBezTo>
                <a:cubicBezTo>
                  <a:pt x="369276" y="3221831"/>
                  <a:pt x="479431" y="3393282"/>
                  <a:pt x="667759" y="3343275"/>
                </a:cubicBezTo>
                <a:cubicBezTo>
                  <a:pt x="440344" y="3196828"/>
                  <a:pt x="184501" y="3150393"/>
                  <a:pt x="17493" y="2953940"/>
                </a:cubicBezTo>
                <a:cubicBezTo>
                  <a:pt x="56580" y="2911078"/>
                  <a:pt x="95667" y="2953940"/>
                  <a:pt x="127647" y="2936081"/>
                </a:cubicBezTo>
                <a:cubicBezTo>
                  <a:pt x="127647" y="2925365"/>
                  <a:pt x="500751" y="2993232"/>
                  <a:pt x="522071" y="2714625"/>
                </a:cubicBezTo>
                <a:cubicBezTo>
                  <a:pt x="529178" y="2714625"/>
                  <a:pt x="536285" y="2714625"/>
                  <a:pt x="543391" y="2703909"/>
                </a:cubicBezTo>
                <a:cubicBezTo>
                  <a:pt x="582478" y="2664619"/>
                  <a:pt x="546945" y="2571750"/>
                  <a:pt x="610905" y="2564606"/>
                </a:cubicBezTo>
                <a:cubicBezTo>
                  <a:pt x="681973" y="2557462"/>
                  <a:pt x="749487" y="2525315"/>
                  <a:pt x="824107" y="2543175"/>
                </a:cubicBezTo>
                <a:cubicBezTo>
                  <a:pt x="880961" y="2557462"/>
                  <a:pt x="941368" y="2575322"/>
                  <a:pt x="1001776" y="2575322"/>
                </a:cubicBezTo>
                <a:cubicBezTo>
                  <a:pt x="1065736" y="2575322"/>
                  <a:pt x="1154570" y="2696766"/>
                  <a:pt x="1193658" y="2536031"/>
                </a:cubicBezTo>
                <a:cubicBezTo>
                  <a:pt x="1193658" y="2528888"/>
                  <a:pt x="1303812" y="2546747"/>
                  <a:pt x="1364219" y="2553891"/>
                </a:cubicBezTo>
                <a:cubicBezTo>
                  <a:pt x="1413966" y="2561035"/>
                  <a:pt x="1474374" y="2593181"/>
                  <a:pt x="1509907" y="2528888"/>
                </a:cubicBezTo>
                <a:cubicBezTo>
                  <a:pt x="1527674" y="2489596"/>
                  <a:pt x="1442393" y="2418159"/>
                  <a:pt x="1367772" y="2411015"/>
                </a:cubicBezTo>
                <a:cubicBezTo>
                  <a:pt x="1300259" y="2403872"/>
                  <a:pt x="1232745" y="2396728"/>
                  <a:pt x="1168784" y="2411015"/>
                </a:cubicBezTo>
                <a:cubicBezTo>
                  <a:pt x="1090610" y="2428875"/>
                  <a:pt x="1047969" y="2400300"/>
                  <a:pt x="1026649" y="2336007"/>
                </a:cubicBezTo>
                <a:cubicBezTo>
                  <a:pt x="1001776" y="2268141"/>
                  <a:pt x="955582" y="2232422"/>
                  <a:pt x="891621" y="2200275"/>
                </a:cubicBezTo>
                <a:cubicBezTo>
                  <a:pt x="735273" y="2121694"/>
                  <a:pt x="586032" y="2028825"/>
                  <a:pt x="415470" y="1982390"/>
                </a:cubicBezTo>
                <a:cubicBezTo>
                  <a:pt x="383490" y="1975246"/>
                  <a:pt x="344403" y="1960959"/>
                  <a:pt x="330189" y="1900238"/>
                </a:cubicBezTo>
                <a:cubicBezTo>
                  <a:pt x="792127" y="1993106"/>
                  <a:pt x="1211424" y="2232422"/>
                  <a:pt x="1687576" y="2218135"/>
                </a:cubicBezTo>
                <a:cubicBezTo>
                  <a:pt x="1559654" y="2143125"/>
                  <a:pt x="1406860" y="2139554"/>
                  <a:pt x="1268278" y="2085975"/>
                </a:cubicBezTo>
                <a:cubicBezTo>
                  <a:pt x="1367772" y="2046685"/>
                  <a:pt x="1460160" y="2089547"/>
                  <a:pt x="1552548" y="2110978"/>
                </a:cubicBezTo>
                <a:cubicBezTo>
                  <a:pt x="1630722" y="2128837"/>
                  <a:pt x="1701789" y="2132410"/>
                  <a:pt x="1708896" y="2021681"/>
                </a:cubicBezTo>
                <a:cubicBezTo>
                  <a:pt x="1708896" y="2010965"/>
                  <a:pt x="1708896" y="2003821"/>
                  <a:pt x="1708896" y="1993106"/>
                </a:cubicBezTo>
                <a:cubicBezTo>
                  <a:pt x="1680469" y="1946672"/>
                  <a:pt x="1641382" y="1925240"/>
                  <a:pt x="1591635" y="1910953"/>
                </a:cubicBezTo>
                <a:cubicBezTo>
                  <a:pt x="1563208" y="1903809"/>
                  <a:pt x="1524121" y="1889522"/>
                  <a:pt x="1524121" y="1857375"/>
                </a:cubicBezTo>
                <a:cubicBezTo>
                  <a:pt x="1527674" y="1735931"/>
                  <a:pt x="1431733" y="1700212"/>
                  <a:pt x="1339346" y="1664493"/>
                </a:cubicBezTo>
                <a:cubicBezTo>
                  <a:pt x="1389093" y="1603772"/>
                  <a:pt x="1431733" y="1646635"/>
                  <a:pt x="1470820" y="1643062"/>
                </a:cubicBezTo>
                <a:cubicBezTo>
                  <a:pt x="1495694" y="1639491"/>
                  <a:pt x="1520567" y="1635919"/>
                  <a:pt x="1520567" y="1603772"/>
                </a:cubicBezTo>
                <a:cubicBezTo>
                  <a:pt x="1520567" y="1578769"/>
                  <a:pt x="1509907" y="1546622"/>
                  <a:pt x="1485034" y="1546622"/>
                </a:cubicBezTo>
                <a:cubicBezTo>
                  <a:pt x="1328686" y="1543050"/>
                  <a:pt x="1239851" y="1371600"/>
                  <a:pt x="1076396" y="1371600"/>
                </a:cubicBezTo>
                <a:cubicBezTo>
                  <a:pt x="976902" y="1371600"/>
                  <a:pt x="1126144" y="1275159"/>
                  <a:pt x="1044416" y="1235869"/>
                </a:cubicBezTo>
                <a:cubicBezTo>
                  <a:pt x="1026649" y="1225153"/>
                  <a:pt x="1094163" y="1210866"/>
                  <a:pt x="1122590" y="1214437"/>
                </a:cubicBezTo>
                <a:cubicBezTo>
                  <a:pt x="1151017" y="1218009"/>
                  <a:pt x="1175891" y="1243013"/>
                  <a:pt x="1211424" y="1225153"/>
                </a:cubicBezTo>
                <a:cubicBezTo>
                  <a:pt x="1229191" y="1160860"/>
                  <a:pt x="1182997" y="1135856"/>
                  <a:pt x="1140357" y="1117997"/>
                </a:cubicBezTo>
                <a:cubicBezTo>
                  <a:pt x="1047969" y="1075135"/>
                  <a:pt x="955582" y="1025129"/>
                  <a:pt x="852534" y="1010841"/>
                </a:cubicBezTo>
                <a:cubicBezTo>
                  <a:pt x="817001" y="1007269"/>
                  <a:pt x="795680" y="989409"/>
                  <a:pt x="799234" y="953690"/>
                </a:cubicBezTo>
                <a:cubicBezTo>
                  <a:pt x="806340" y="907256"/>
                  <a:pt x="841874" y="921544"/>
                  <a:pt x="870301" y="925115"/>
                </a:cubicBezTo>
                <a:cubicBezTo>
                  <a:pt x="888068" y="928688"/>
                  <a:pt x="905835" y="939403"/>
                  <a:pt x="923602" y="914400"/>
                </a:cubicBezTo>
                <a:cubicBezTo>
                  <a:pt x="611794" y="724198"/>
                  <a:pt x="409919" y="684684"/>
                  <a:pt x="132090" y="589415"/>
                </a:cubicBezTo>
                <a:lnTo>
                  <a:pt x="31922" y="552917"/>
                </a:lnTo>
                <a:lnTo>
                  <a:pt x="26859" y="541335"/>
                </a:lnTo>
                <a:cubicBezTo>
                  <a:pt x="20137" y="534929"/>
                  <a:pt x="8953" y="532232"/>
                  <a:pt x="0" y="527681"/>
                </a:cubicBezTo>
                <a:cubicBezTo>
                  <a:pt x="5969" y="516305"/>
                  <a:pt x="7617" y="502963"/>
                  <a:pt x="17905" y="493550"/>
                </a:cubicBezTo>
                <a:cubicBezTo>
                  <a:pt x="23947" y="488022"/>
                  <a:pt x="35344" y="487159"/>
                  <a:pt x="44763" y="486724"/>
                </a:cubicBezTo>
                <a:lnTo>
                  <a:pt x="165722" y="483650"/>
                </a:lnTo>
                <a:lnTo>
                  <a:pt x="193385" y="498723"/>
                </a:lnTo>
                <a:cubicBezTo>
                  <a:pt x="210263" y="511671"/>
                  <a:pt x="227142" y="525066"/>
                  <a:pt x="315976" y="535781"/>
                </a:cubicBezTo>
                <a:cubicBezTo>
                  <a:pt x="401257" y="546497"/>
                  <a:pt x="479431" y="582216"/>
                  <a:pt x="575372" y="525066"/>
                </a:cubicBezTo>
                <a:cubicBezTo>
                  <a:pt x="639332" y="485775"/>
                  <a:pt x="742380" y="528637"/>
                  <a:pt x="820554" y="560785"/>
                </a:cubicBezTo>
                <a:cubicBezTo>
                  <a:pt x="884515" y="589360"/>
                  <a:pt x="948475" y="596503"/>
                  <a:pt x="1033756" y="560785"/>
                </a:cubicBezTo>
                <a:cubicBezTo>
                  <a:pt x="955582" y="539354"/>
                  <a:pt x="895175" y="521494"/>
                  <a:pt x="834767" y="507206"/>
                </a:cubicBezTo>
                <a:cubicBezTo>
                  <a:pt x="785020" y="496491"/>
                  <a:pt x="756593" y="471488"/>
                  <a:pt x="760147" y="417909"/>
                </a:cubicBezTo>
                <a:cubicBezTo>
                  <a:pt x="760147" y="389334"/>
                  <a:pt x="749487" y="350044"/>
                  <a:pt x="785020" y="335757"/>
                </a:cubicBezTo>
                <a:cubicBezTo>
                  <a:pt x="813447" y="321469"/>
                  <a:pt x="852534" y="335757"/>
                  <a:pt x="866748" y="360759"/>
                </a:cubicBezTo>
                <a:cubicBezTo>
                  <a:pt x="884515" y="407194"/>
                  <a:pt x="902281" y="450056"/>
                  <a:pt x="962689" y="453629"/>
                </a:cubicBezTo>
                <a:cubicBezTo>
                  <a:pt x="1044416" y="460771"/>
                  <a:pt x="998222" y="432197"/>
                  <a:pt x="984009" y="396478"/>
                </a:cubicBezTo>
                <a:cubicBezTo>
                  <a:pt x="969795" y="357188"/>
                  <a:pt x="1012436" y="346472"/>
                  <a:pt x="1040863" y="353615"/>
                </a:cubicBezTo>
                <a:cubicBezTo>
                  <a:pt x="1147464" y="385763"/>
                  <a:pt x="1257618" y="328613"/>
                  <a:pt x="1367772" y="375047"/>
                </a:cubicBezTo>
                <a:cubicBezTo>
                  <a:pt x="1339346" y="260747"/>
                  <a:pt x="1278938" y="210741"/>
                  <a:pt x="1151017" y="192881"/>
                </a:cubicBezTo>
                <a:cubicBezTo>
                  <a:pt x="1104823" y="189310"/>
                  <a:pt x="1055076" y="196453"/>
                  <a:pt x="1012436" y="164306"/>
                </a:cubicBezTo>
                <a:cubicBezTo>
                  <a:pt x="987562" y="146447"/>
                  <a:pt x="962689" y="125016"/>
                  <a:pt x="980456" y="89297"/>
                </a:cubicBezTo>
                <a:cubicBezTo>
                  <a:pt x="991116" y="64294"/>
                  <a:pt x="1019542" y="64294"/>
                  <a:pt x="1044416" y="71437"/>
                </a:cubicBezTo>
                <a:cubicBezTo>
                  <a:pt x="1147464" y="110728"/>
                  <a:pt x="1257618" y="121444"/>
                  <a:pt x="1364219" y="135731"/>
                </a:cubicBezTo>
                <a:cubicBezTo>
                  <a:pt x="1381986" y="139303"/>
                  <a:pt x="1399753" y="146447"/>
                  <a:pt x="1417520" y="110728"/>
                </a:cubicBezTo>
                <a:cubicBezTo>
                  <a:pt x="1293152" y="78581"/>
                  <a:pt x="1172337" y="35719"/>
                  <a:pt x="1047969" y="0"/>
                </a:cubicBezTo>
                <a:close/>
              </a:path>
            </a:pathLst>
          </a:custGeom>
        </p:spPr>
      </p:pic>
      <p:pic>
        <p:nvPicPr>
          <p:cNvPr id="4" name="内容占位符 3">
            <a:extLst>
              <a:ext uri="{FF2B5EF4-FFF2-40B4-BE49-F238E27FC236}">
                <a16:creationId xmlns:a16="http://schemas.microsoft.com/office/drawing/2014/main" id="{99FA21F4-2E78-4545-9164-9F426E76CE3A}"/>
              </a:ext>
            </a:extLst>
          </p:cNvPr>
          <p:cNvPicPr>
            <a:picLocks noChangeAspect="1"/>
          </p:cNvPicPr>
          <p:nvPr/>
        </p:nvPicPr>
        <p:blipFill rotWithShape="1">
          <a:blip r:embed="rId3"/>
          <a:srcRect t="23781" b="21341"/>
          <a:stretch/>
        </p:blipFill>
        <p:spPr>
          <a:xfrm>
            <a:off x="5358100" y="3802957"/>
            <a:ext cx="7472381" cy="3055043"/>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pic>
    </p:spTree>
    <p:extLst>
      <p:ext uri="{BB962C8B-B14F-4D97-AF65-F5344CB8AC3E}">
        <p14:creationId xmlns:p14="http://schemas.microsoft.com/office/powerpoint/2010/main" val="1074776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3F1A6DE-C8E5-4CFD-8E58-B985F9855405}"/>
              </a:ext>
            </a:extLst>
          </p:cNvPr>
          <p:cNvSpPr>
            <a:spLocks noGrp="1"/>
          </p:cNvSpPr>
          <p:nvPr>
            <p:ph type="title"/>
          </p:nvPr>
        </p:nvSpPr>
        <p:spPr/>
        <p:txBody>
          <a:bodyPr>
            <a:normAutofit fontScale="90000"/>
          </a:bodyPr>
          <a:lstStyle/>
          <a:p>
            <a:r>
              <a:rPr lang="zh-CN" altLang="en-US" dirty="0"/>
              <a:t>可以注意到的是</a:t>
            </a:r>
            <a:br>
              <a:rPr lang="en-US" altLang="zh-CN" dirty="0"/>
            </a:br>
            <a:r>
              <a:rPr lang="en-US" altLang="zh-CN" dirty="0"/>
              <a:t>2006</a:t>
            </a:r>
            <a:r>
              <a:rPr lang="zh-CN" altLang="en-US" dirty="0"/>
              <a:t>年开始</a:t>
            </a:r>
            <a:r>
              <a:rPr lang="en-US" altLang="zh-CN" dirty="0"/>
              <a:t>Intel</a:t>
            </a:r>
            <a:r>
              <a:rPr lang="zh-CN" altLang="en-US" dirty="0"/>
              <a:t>的市场占有率开始迅速上升</a:t>
            </a:r>
          </a:p>
        </p:txBody>
      </p:sp>
      <p:pic>
        <p:nvPicPr>
          <p:cNvPr id="5" name="内容占位符 4" descr="图表, 直方图&#10;&#10;描述已自动生成">
            <a:extLst>
              <a:ext uri="{FF2B5EF4-FFF2-40B4-BE49-F238E27FC236}">
                <a16:creationId xmlns:a16="http://schemas.microsoft.com/office/drawing/2014/main" id="{DCAD76D6-9FEA-4164-BC98-78BC14FDE4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45779" y="1825625"/>
            <a:ext cx="5700442" cy="4351338"/>
          </a:xfrm>
        </p:spPr>
      </p:pic>
      <p:sp>
        <p:nvSpPr>
          <p:cNvPr id="6" name="椭圆 5">
            <a:extLst>
              <a:ext uri="{FF2B5EF4-FFF2-40B4-BE49-F238E27FC236}">
                <a16:creationId xmlns:a16="http://schemas.microsoft.com/office/drawing/2014/main" id="{AAA71F79-471B-4119-A189-B920044EBF56}"/>
              </a:ext>
            </a:extLst>
          </p:cNvPr>
          <p:cNvSpPr/>
          <p:nvPr/>
        </p:nvSpPr>
        <p:spPr>
          <a:xfrm>
            <a:off x="4343400" y="3766457"/>
            <a:ext cx="337457" cy="70757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162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7AA18D-DFD8-42B6-AA92-83C26A72E5E2}"/>
              </a:ext>
            </a:extLst>
          </p:cNvPr>
          <p:cNvSpPr>
            <a:spLocks noGrp="1"/>
          </p:cNvSpPr>
          <p:nvPr>
            <p:ph type="title"/>
          </p:nvPr>
        </p:nvSpPr>
        <p:spPr>
          <a:xfrm>
            <a:off x="838201" y="365125"/>
            <a:ext cx="9927770" cy="1938076"/>
          </a:xfrm>
        </p:spPr>
        <p:txBody>
          <a:bodyPr>
            <a:normAutofit/>
          </a:bodyPr>
          <a:lstStyle/>
          <a:p>
            <a:r>
              <a:rPr lang="en-US" altLang="zh-CN" sz="3200" i="0" dirty="0"/>
              <a:t>2006</a:t>
            </a:r>
            <a:r>
              <a:rPr lang="zh-CN" altLang="en-US" sz="3200" i="0" dirty="0"/>
              <a:t>年</a:t>
            </a:r>
            <a:r>
              <a:rPr lang="en-US" altLang="zh-CN" sz="3200" b="0" i="0" dirty="0">
                <a:effectLst/>
                <a:latin typeface="Arial" panose="020B0604020202020204" pitchFamily="34" charset="0"/>
              </a:rPr>
              <a:t>Intel</a:t>
            </a:r>
            <a:r>
              <a:rPr lang="zh-CN" altLang="en-US" sz="3200" b="0" i="0" dirty="0">
                <a:effectLst/>
                <a:latin typeface="Arial" panose="020B0604020202020204" pitchFamily="34" charset="0"/>
              </a:rPr>
              <a:t>正式发布         </a:t>
            </a:r>
            <a:r>
              <a:rPr lang="en-US" altLang="zh-CN" sz="3200" i="0" dirty="0">
                <a:effectLst/>
                <a:latin typeface="Arial" panose="020B0604020202020204" pitchFamily="34" charset="0"/>
              </a:rPr>
              <a:t>2</a:t>
            </a:r>
            <a:r>
              <a:rPr lang="zh-CN" altLang="en-US" sz="3200" b="0" i="0" dirty="0">
                <a:effectLst/>
                <a:latin typeface="Arial" panose="020B0604020202020204" pitchFamily="34" charset="0"/>
              </a:rPr>
              <a:t>系列处理器</a:t>
            </a:r>
            <a:endParaRPr lang="zh-CN" altLang="en-US" sz="3200" i="0" dirty="0"/>
          </a:p>
        </p:txBody>
      </p:sp>
      <p:sp>
        <p:nvSpPr>
          <p:cNvPr id="9" name="Content Placeholder 8">
            <a:extLst>
              <a:ext uri="{FF2B5EF4-FFF2-40B4-BE49-F238E27FC236}">
                <a16:creationId xmlns:a16="http://schemas.microsoft.com/office/drawing/2014/main" id="{259C6923-9F67-42B9-AC87-3EB33FDE7863}"/>
              </a:ext>
            </a:extLst>
          </p:cNvPr>
          <p:cNvSpPr>
            <a:spLocks noGrp="1"/>
          </p:cNvSpPr>
          <p:nvPr>
            <p:ph idx="1"/>
          </p:nvPr>
        </p:nvSpPr>
        <p:spPr>
          <a:xfrm>
            <a:off x="4673101" y="1120499"/>
            <a:ext cx="3816096" cy="3694373"/>
          </a:xfrm>
        </p:spPr>
        <p:txBody>
          <a:bodyPr>
            <a:normAutofit/>
          </a:bodyPr>
          <a:lstStyle/>
          <a:p>
            <a:pPr marL="0" indent="0">
              <a:buNone/>
            </a:pPr>
            <a:r>
              <a:rPr lang="en-US" altLang="zh-CN" sz="2400" b="1" dirty="0"/>
              <a:t>Core</a:t>
            </a:r>
            <a:endParaRPr lang="zh-CN" altLang="en-US" sz="2400" b="1" dirty="0"/>
          </a:p>
        </p:txBody>
      </p:sp>
      <p:pic>
        <p:nvPicPr>
          <p:cNvPr id="5" name="内容占位符 4" descr="手机屏幕的截图&#10;&#10;描述已自动生成">
            <a:extLst>
              <a:ext uri="{FF2B5EF4-FFF2-40B4-BE49-F238E27FC236}">
                <a16:creationId xmlns:a16="http://schemas.microsoft.com/office/drawing/2014/main" id="{C3FF1B5E-55EF-45C0-B191-CF326ADBCF24}"/>
              </a:ext>
            </a:extLst>
          </p:cNvPr>
          <p:cNvPicPr>
            <a:picLocks noChangeAspect="1"/>
          </p:cNvPicPr>
          <p:nvPr/>
        </p:nvPicPr>
        <p:blipFill rotWithShape="1">
          <a:blip r:embed="rId2">
            <a:extLst>
              <a:ext uri="{28A0092B-C50C-407E-A947-70E740481C1C}">
                <a14:useLocalDpi xmlns:a14="http://schemas.microsoft.com/office/drawing/2010/main" val="0"/>
              </a:ext>
            </a:extLst>
          </a:blip>
          <a:srcRect t="9879" r="-2" b="-2"/>
          <a:stretch/>
        </p:blipFill>
        <p:spPr>
          <a:xfrm>
            <a:off x="4904316" y="3163628"/>
            <a:ext cx="7287684" cy="3694372"/>
          </a:xfrm>
          <a:custGeom>
            <a:avLst/>
            <a:gdLst/>
            <a:ahLst/>
            <a:cxnLst/>
            <a:rect l="l" t="t" r="r" b="b"/>
            <a:pathLst>
              <a:path w="7287684" h="3694372">
                <a:moveTo>
                  <a:pt x="1047969" y="0"/>
                </a:moveTo>
                <a:lnTo>
                  <a:pt x="7287684" y="0"/>
                </a:lnTo>
                <a:lnTo>
                  <a:pt x="7287684" y="814388"/>
                </a:lnTo>
                <a:lnTo>
                  <a:pt x="7287684" y="3694372"/>
                </a:lnTo>
                <a:lnTo>
                  <a:pt x="471411" y="3694372"/>
                </a:lnTo>
                <a:lnTo>
                  <a:pt x="470992" y="3686621"/>
                </a:lnTo>
                <a:cubicBezTo>
                  <a:pt x="458999" y="3642419"/>
                  <a:pt x="427907" y="3602236"/>
                  <a:pt x="376383" y="3554015"/>
                </a:cubicBezTo>
                <a:cubicBezTo>
                  <a:pt x="315976" y="3500438"/>
                  <a:pt x="255568" y="3454003"/>
                  <a:pt x="170288" y="3407569"/>
                </a:cubicBezTo>
                <a:cubicBezTo>
                  <a:pt x="365723" y="3382565"/>
                  <a:pt x="163181" y="3296841"/>
                  <a:pt x="230695" y="3243263"/>
                </a:cubicBezTo>
                <a:cubicBezTo>
                  <a:pt x="369276" y="3221831"/>
                  <a:pt x="479431" y="3393282"/>
                  <a:pt x="667759" y="3343275"/>
                </a:cubicBezTo>
                <a:cubicBezTo>
                  <a:pt x="440344" y="3196828"/>
                  <a:pt x="184501" y="3150393"/>
                  <a:pt x="17493" y="2953940"/>
                </a:cubicBezTo>
                <a:cubicBezTo>
                  <a:pt x="56580" y="2911078"/>
                  <a:pt x="95667" y="2953940"/>
                  <a:pt x="127647" y="2936081"/>
                </a:cubicBezTo>
                <a:cubicBezTo>
                  <a:pt x="127647" y="2925365"/>
                  <a:pt x="500751" y="2993232"/>
                  <a:pt x="522071" y="2714625"/>
                </a:cubicBezTo>
                <a:cubicBezTo>
                  <a:pt x="529178" y="2714625"/>
                  <a:pt x="536285" y="2714625"/>
                  <a:pt x="543391" y="2703909"/>
                </a:cubicBezTo>
                <a:cubicBezTo>
                  <a:pt x="582478" y="2664619"/>
                  <a:pt x="546945" y="2571750"/>
                  <a:pt x="610905" y="2564606"/>
                </a:cubicBezTo>
                <a:cubicBezTo>
                  <a:pt x="681973" y="2557462"/>
                  <a:pt x="749487" y="2525315"/>
                  <a:pt x="824107" y="2543175"/>
                </a:cubicBezTo>
                <a:cubicBezTo>
                  <a:pt x="880961" y="2557462"/>
                  <a:pt x="941368" y="2575322"/>
                  <a:pt x="1001776" y="2575322"/>
                </a:cubicBezTo>
                <a:cubicBezTo>
                  <a:pt x="1065736" y="2575322"/>
                  <a:pt x="1154570" y="2696766"/>
                  <a:pt x="1193658" y="2536031"/>
                </a:cubicBezTo>
                <a:cubicBezTo>
                  <a:pt x="1193658" y="2528888"/>
                  <a:pt x="1303812" y="2546747"/>
                  <a:pt x="1364219" y="2553891"/>
                </a:cubicBezTo>
                <a:cubicBezTo>
                  <a:pt x="1413966" y="2561035"/>
                  <a:pt x="1474374" y="2593181"/>
                  <a:pt x="1509907" y="2528888"/>
                </a:cubicBezTo>
                <a:cubicBezTo>
                  <a:pt x="1527674" y="2489596"/>
                  <a:pt x="1442393" y="2418159"/>
                  <a:pt x="1367772" y="2411015"/>
                </a:cubicBezTo>
                <a:cubicBezTo>
                  <a:pt x="1300259" y="2403872"/>
                  <a:pt x="1232745" y="2396728"/>
                  <a:pt x="1168784" y="2411015"/>
                </a:cubicBezTo>
                <a:cubicBezTo>
                  <a:pt x="1090610" y="2428875"/>
                  <a:pt x="1047969" y="2400300"/>
                  <a:pt x="1026649" y="2336007"/>
                </a:cubicBezTo>
                <a:cubicBezTo>
                  <a:pt x="1001776" y="2268141"/>
                  <a:pt x="955582" y="2232422"/>
                  <a:pt x="891621" y="2200275"/>
                </a:cubicBezTo>
                <a:cubicBezTo>
                  <a:pt x="735273" y="2121694"/>
                  <a:pt x="586032" y="2028825"/>
                  <a:pt x="415470" y="1982390"/>
                </a:cubicBezTo>
                <a:cubicBezTo>
                  <a:pt x="383490" y="1975246"/>
                  <a:pt x="344403" y="1960959"/>
                  <a:pt x="330189" y="1900238"/>
                </a:cubicBezTo>
                <a:cubicBezTo>
                  <a:pt x="792127" y="1993106"/>
                  <a:pt x="1211424" y="2232422"/>
                  <a:pt x="1687576" y="2218135"/>
                </a:cubicBezTo>
                <a:cubicBezTo>
                  <a:pt x="1559654" y="2143125"/>
                  <a:pt x="1406860" y="2139554"/>
                  <a:pt x="1268278" y="2085975"/>
                </a:cubicBezTo>
                <a:cubicBezTo>
                  <a:pt x="1367772" y="2046685"/>
                  <a:pt x="1460160" y="2089547"/>
                  <a:pt x="1552548" y="2110978"/>
                </a:cubicBezTo>
                <a:cubicBezTo>
                  <a:pt x="1630722" y="2128837"/>
                  <a:pt x="1701789" y="2132410"/>
                  <a:pt x="1708896" y="2021681"/>
                </a:cubicBezTo>
                <a:cubicBezTo>
                  <a:pt x="1708896" y="2010965"/>
                  <a:pt x="1708896" y="2003821"/>
                  <a:pt x="1708896" y="1993106"/>
                </a:cubicBezTo>
                <a:cubicBezTo>
                  <a:pt x="1680469" y="1946672"/>
                  <a:pt x="1641382" y="1925240"/>
                  <a:pt x="1591635" y="1910953"/>
                </a:cubicBezTo>
                <a:cubicBezTo>
                  <a:pt x="1563208" y="1903809"/>
                  <a:pt x="1524121" y="1889522"/>
                  <a:pt x="1524121" y="1857375"/>
                </a:cubicBezTo>
                <a:cubicBezTo>
                  <a:pt x="1527674" y="1735931"/>
                  <a:pt x="1431733" y="1700212"/>
                  <a:pt x="1339346" y="1664493"/>
                </a:cubicBezTo>
                <a:cubicBezTo>
                  <a:pt x="1389093" y="1603772"/>
                  <a:pt x="1431733" y="1646635"/>
                  <a:pt x="1470820" y="1643062"/>
                </a:cubicBezTo>
                <a:cubicBezTo>
                  <a:pt x="1495694" y="1639491"/>
                  <a:pt x="1520567" y="1635919"/>
                  <a:pt x="1520567" y="1603772"/>
                </a:cubicBezTo>
                <a:cubicBezTo>
                  <a:pt x="1520567" y="1578769"/>
                  <a:pt x="1509907" y="1546622"/>
                  <a:pt x="1485034" y="1546622"/>
                </a:cubicBezTo>
                <a:cubicBezTo>
                  <a:pt x="1328686" y="1543050"/>
                  <a:pt x="1239851" y="1371600"/>
                  <a:pt x="1076396" y="1371600"/>
                </a:cubicBezTo>
                <a:cubicBezTo>
                  <a:pt x="976902" y="1371600"/>
                  <a:pt x="1126144" y="1275159"/>
                  <a:pt x="1044416" y="1235869"/>
                </a:cubicBezTo>
                <a:cubicBezTo>
                  <a:pt x="1026649" y="1225153"/>
                  <a:pt x="1094163" y="1210866"/>
                  <a:pt x="1122590" y="1214437"/>
                </a:cubicBezTo>
                <a:cubicBezTo>
                  <a:pt x="1151017" y="1218009"/>
                  <a:pt x="1175891" y="1243013"/>
                  <a:pt x="1211424" y="1225153"/>
                </a:cubicBezTo>
                <a:cubicBezTo>
                  <a:pt x="1229191" y="1160860"/>
                  <a:pt x="1182997" y="1135856"/>
                  <a:pt x="1140357" y="1117997"/>
                </a:cubicBezTo>
                <a:cubicBezTo>
                  <a:pt x="1047969" y="1075135"/>
                  <a:pt x="955582" y="1025129"/>
                  <a:pt x="852534" y="1010841"/>
                </a:cubicBezTo>
                <a:cubicBezTo>
                  <a:pt x="817001" y="1007269"/>
                  <a:pt x="795680" y="989409"/>
                  <a:pt x="799234" y="953690"/>
                </a:cubicBezTo>
                <a:cubicBezTo>
                  <a:pt x="806340" y="907256"/>
                  <a:pt x="841874" y="921544"/>
                  <a:pt x="870301" y="925115"/>
                </a:cubicBezTo>
                <a:cubicBezTo>
                  <a:pt x="888068" y="928688"/>
                  <a:pt x="905835" y="939403"/>
                  <a:pt x="923602" y="914400"/>
                </a:cubicBezTo>
                <a:cubicBezTo>
                  <a:pt x="611794" y="724198"/>
                  <a:pt x="409919" y="684684"/>
                  <a:pt x="132090" y="589415"/>
                </a:cubicBezTo>
                <a:lnTo>
                  <a:pt x="31922" y="552917"/>
                </a:lnTo>
                <a:lnTo>
                  <a:pt x="26859" y="541335"/>
                </a:lnTo>
                <a:cubicBezTo>
                  <a:pt x="20137" y="534929"/>
                  <a:pt x="8953" y="532232"/>
                  <a:pt x="0" y="527681"/>
                </a:cubicBezTo>
                <a:cubicBezTo>
                  <a:pt x="5969" y="516305"/>
                  <a:pt x="7617" y="502963"/>
                  <a:pt x="17905" y="493550"/>
                </a:cubicBezTo>
                <a:cubicBezTo>
                  <a:pt x="23947" y="488022"/>
                  <a:pt x="35344" y="487159"/>
                  <a:pt x="44763" y="486724"/>
                </a:cubicBezTo>
                <a:lnTo>
                  <a:pt x="165722" y="483650"/>
                </a:lnTo>
                <a:lnTo>
                  <a:pt x="193385" y="498723"/>
                </a:lnTo>
                <a:cubicBezTo>
                  <a:pt x="210263" y="511671"/>
                  <a:pt x="227142" y="525066"/>
                  <a:pt x="315976" y="535781"/>
                </a:cubicBezTo>
                <a:cubicBezTo>
                  <a:pt x="401257" y="546497"/>
                  <a:pt x="479431" y="582216"/>
                  <a:pt x="575372" y="525066"/>
                </a:cubicBezTo>
                <a:cubicBezTo>
                  <a:pt x="639332" y="485775"/>
                  <a:pt x="742380" y="528637"/>
                  <a:pt x="820554" y="560785"/>
                </a:cubicBezTo>
                <a:cubicBezTo>
                  <a:pt x="884515" y="589360"/>
                  <a:pt x="948475" y="596503"/>
                  <a:pt x="1033756" y="560785"/>
                </a:cubicBezTo>
                <a:cubicBezTo>
                  <a:pt x="955582" y="539354"/>
                  <a:pt x="895175" y="521494"/>
                  <a:pt x="834767" y="507206"/>
                </a:cubicBezTo>
                <a:cubicBezTo>
                  <a:pt x="785020" y="496491"/>
                  <a:pt x="756593" y="471488"/>
                  <a:pt x="760147" y="417909"/>
                </a:cubicBezTo>
                <a:cubicBezTo>
                  <a:pt x="760147" y="389334"/>
                  <a:pt x="749487" y="350044"/>
                  <a:pt x="785020" y="335757"/>
                </a:cubicBezTo>
                <a:cubicBezTo>
                  <a:pt x="813447" y="321469"/>
                  <a:pt x="852534" y="335757"/>
                  <a:pt x="866748" y="360759"/>
                </a:cubicBezTo>
                <a:cubicBezTo>
                  <a:pt x="884515" y="407194"/>
                  <a:pt x="902281" y="450056"/>
                  <a:pt x="962689" y="453629"/>
                </a:cubicBezTo>
                <a:cubicBezTo>
                  <a:pt x="1044416" y="460771"/>
                  <a:pt x="998222" y="432197"/>
                  <a:pt x="984009" y="396478"/>
                </a:cubicBezTo>
                <a:cubicBezTo>
                  <a:pt x="969795" y="357188"/>
                  <a:pt x="1012436" y="346472"/>
                  <a:pt x="1040863" y="353615"/>
                </a:cubicBezTo>
                <a:cubicBezTo>
                  <a:pt x="1147464" y="385763"/>
                  <a:pt x="1257618" y="328613"/>
                  <a:pt x="1367772" y="375047"/>
                </a:cubicBezTo>
                <a:cubicBezTo>
                  <a:pt x="1339346" y="260747"/>
                  <a:pt x="1278938" y="210741"/>
                  <a:pt x="1151017" y="192881"/>
                </a:cubicBezTo>
                <a:cubicBezTo>
                  <a:pt x="1104823" y="189310"/>
                  <a:pt x="1055076" y="196453"/>
                  <a:pt x="1012436" y="164306"/>
                </a:cubicBezTo>
                <a:cubicBezTo>
                  <a:pt x="987562" y="146447"/>
                  <a:pt x="962689" y="125016"/>
                  <a:pt x="980456" y="89297"/>
                </a:cubicBezTo>
                <a:cubicBezTo>
                  <a:pt x="991116" y="64294"/>
                  <a:pt x="1019542" y="64294"/>
                  <a:pt x="1044416" y="71437"/>
                </a:cubicBezTo>
                <a:cubicBezTo>
                  <a:pt x="1147464" y="110728"/>
                  <a:pt x="1257618" y="121444"/>
                  <a:pt x="1364219" y="135731"/>
                </a:cubicBezTo>
                <a:cubicBezTo>
                  <a:pt x="1381986" y="139303"/>
                  <a:pt x="1399753" y="146447"/>
                  <a:pt x="1417520" y="110728"/>
                </a:cubicBezTo>
                <a:cubicBezTo>
                  <a:pt x="1293152" y="78581"/>
                  <a:pt x="1172337" y="35719"/>
                  <a:pt x="1047969" y="0"/>
                </a:cubicBezTo>
                <a:close/>
              </a:path>
            </a:pathLst>
          </a:custGeom>
        </p:spPr>
      </p:pic>
      <p:sp>
        <p:nvSpPr>
          <p:cNvPr id="6" name="文本框 5">
            <a:extLst>
              <a:ext uri="{FF2B5EF4-FFF2-40B4-BE49-F238E27FC236}">
                <a16:creationId xmlns:a16="http://schemas.microsoft.com/office/drawing/2014/main" id="{66184B99-4FA8-4E77-A039-BAA99A3BD247}"/>
              </a:ext>
            </a:extLst>
          </p:cNvPr>
          <p:cNvSpPr txBox="1"/>
          <p:nvPr/>
        </p:nvSpPr>
        <p:spPr>
          <a:xfrm>
            <a:off x="5112850" y="1554860"/>
            <a:ext cx="2764971" cy="461665"/>
          </a:xfrm>
          <a:prstGeom prst="rect">
            <a:avLst/>
          </a:prstGeom>
          <a:noFill/>
        </p:spPr>
        <p:txBody>
          <a:bodyPr wrap="square" rtlCol="0">
            <a:spAutoFit/>
          </a:bodyPr>
          <a:lstStyle/>
          <a:p>
            <a:r>
              <a:rPr lang="zh-CN" altLang="en-US" sz="2400" dirty="0">
                <a:latin typeface="宋体" panose="02010600030101010101" pitchFamily="2" charset="-122"/>
                <a:ea typeface="宋体" panose="02010600030101010101" pitchFamily="2" charset="-122"/>
              </a:rPr>
              <a:t>的成功</a:t>
            </a:r>
          </a:p>
        </p:txBody>
      </p:sp>
    </p:spTree>
    <p:extLst>
      <p:ext uri="{BB962C8B-B14F-4D97-AF65-F5344CB8AC3E}">
        <p14:creationId xmlns:p14="http://schemas.microsoft.com/office/powerpoint/2010/main" val="1117408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40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childTnLst>
                                </p:cTn>
                              </p:par>
                            </p:childTnLst>
                          </p:cTn>
                        </p:par>
                        <p:par>
                          <p:cTn id="12" fill="hold">
                            <p:stCondLst>
                              <p:cond delay="1150"/>
                            </p:stCondLst>
                            <p:childTnLst>
                              <p:par>
                                <p:cTn id="13" presetID="1" presetClass="entr" presetSubtype="0" fill="hold" grpId="0" nodeType="afterEffect">
                                  <p:stCondLst>
                                    <p:cond delay="100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5B629B-7F69-4796-9A21-F7180930E1AB}"/>
              </a:ext>
            </a:extLst>
          </p:cNvPr>
          <p:cNvSpPr>
            <a:spLocks noGrp="1"/>
          </p:cNvSpPr>
          <p:nvPr>
            <p:ph type="title"/>
          </p:nvPr>
        </p:nvSpPr>
        <p:spPr/>
        <p:txBody>
          <a:bodyPr>
            <a:normAutofit/>
          </a:bodyPr>
          <a:lstStyle/>
          <a:p>
            <a:r>
              <a:rPr lang="en-US" altLang="zh-CN" dirty="0"/>
              <a:t>Core </a:t>
            </a:r>
            <a:r>
              <a:rPr lang="zh-CN" altLang="en-US" i="0" dirty="0"/>
              <a:t>的成功</a:t>
            </a:r>
          </a:p>
        </p:txBody>
      </p:sp>
      <p:sp>
        <p:nvSpPr>
          <p:cNvPr id="3" name="内容占位符 2">
            <a:extLst>
              <a:ext uri="{FF2B5EF4-FFF2-40B4-BE49-F238E27FC236}">
                <a16:creationId xmlns:a16="http://schemas.microsoft.com/office/drawing/2014/main" id="{0B1D3A48-DEC4-4AF5-8D3C-5D66C06FD35C}"/>
              </a:ext>
            </a:extLst>
          </p:cNvPr>
          <p:cNvSpPr>
            <a:spLocks noGrp="1"/>
          </p:cNvSpPr>
          <p:nvPr>
            <p:ph idx="1"/>
          </p:nvPr>
        </p:nvSpPr>
        <p:spPr>
          <a:xfrm>
            <a:off x="838201" y="2013625"/>
            <a:ext cx="4614759" cy="4163337"/>
          </a:xfrm>
        </p:spPr>
        <p:txBody>
          <a:bodyPr>
            <a:normAutofit/>
          </a:bodyPr>
          <a:lstStyle/>
          <a:p>
            <a:r>
              <a:rPr lang="zh-CN" altLang="en-US" sz="2000" dirty="0">
                <a:latin typeface="微软雅黑" panose="020B0503020204020204" pitchFamily="34" charset="-122"/>
                <a:ea typeface="微软雅黑" panose="020B0503020204020204" pitchFamily="34" charset="-122"/>
              </a:rPr>
              <a:t>强化的指令预取能力</a:t>
            </a:r>
            <a:endParaRPr lang="zh-CN" altLang="en-US" sz="2000" dirty="0">
              <a:latin typeface="SimSun" panose="02010600030101010101" pitchFamily="2" charset="-122"/>
              <a:ea typeface="SimSun" panose="02010600030101010101" pitchFamily="2" charset="-122"/>
            </a:endParaRPr>
          </a:p>
          <a:p>
            <a:r>
              <a:rPr lang="zh-CN" altLang="en-US" sz="2000" b="0" i="0" dirty="0">
                <a:effectLst/>
                <a:latin typeface="微软雅黑" panose="020B0503020204020204" pitchFamily="34" charset="-122"/>
                <a:ea typeface="微软雅黑" panose="020B0503020204020204" pitchFamily="34" charset="-122"/>
              </a:rPr>
              <a:t>超宽的解码单元</a:t>
            </a:r>
            <a:endParaRPr lang="zh-CN" altLang="en-US" sz="2000" b="0" i="0" dirty="0">
              <a:effectLst/>
              <a:latin typeface="SimSun" panose="02010600030101010101" pitchFamily="2" charset="-122"/>
              <a:ea typeface="SimSun" panose="02010600030101010101" pitchFamily="2" charset="-122"/>
            </a:endParaRPr>
          </a:p>
          <a:p>
            <a:r>
              <a:rPr lang="zh-CN" altLang="en-US" sz="2000" b="0" i="0" dirty="0">
                <a:effectLst/>
                <a:latin typeface="微软雅黑" panose="020B0503020204020204" pitchFamily="34" charset="-122"/>
                <a:ea typeface="微软雅黑" panose="020B0503020204020204" pitchFamily="34" charset="-122"/>
              </a:rPr>
              <a:t>内存数据相依预测和强化的数据预取机制</a:t>
            </a:r>
            <a:endParaRPr lang="zh-CN" altLang="en-US" sz="2000" b="0" i="0" dirty="0">
              <a:effectLst/>
              <a:latin typeface="SimSun" panose="02010600030101010101" pitchFamily="2" charset="-122"/>
              <a:ea typeface="SimSun" panose="02010600030101010101" pitchFamily="2" charset="-122"/>
            </a:endParaRPr>
          </a:p>
          <a:p>
            <a:r>
              <a:rPr lang="en-US" altLang="zh-CN" sz="2000" b="0" i="0" dirty="0">
                <a:effectLst/>
                <a:latin typeface="微软雅黑" panose="020B0503020204020204" pitchFamily="34" charset="-122"/>
                <a:ea typeface="微软雅黑" panose="020B0503020204020204" pitchFamily="34" charset="-122"/>
              </a:rPr>
              <a:t>………</a:t>
            </a:r>
            <a:endParaRPr lang="zh-CN" altLang="en-US" sz="2000" b="0" i="0" dirty="0">
              <a:effectLst/>
              <a:latin typeface="SimSun" panose="02010600030101010101" pitchFamily="2" charset="-122"/>
              <a:ea typeface="SimSun" panose="02010600030101010101" pitchFamily="2" charset="-122"/>
            </a:endParaRPr>
          </a:p>
          <a:p>
            <a:endParaRPr lang="zh-CN" altLang="en-US" sz="2000" dirty="0"/>
          </a:p>
        </p:txBody>
      </p:sp>
      <p:pic>
        <p:nvPicPr>
          <p:cNvPr id="9" name="图片 8" descr="图示&#10;&#10;描述已自动生成">
            <a:extLst>
              <a:ext uri="{FF2B5EF4-FFF2-40B4-BE49-F238E27FC236}">
                <a16:creationId xmlns:a16="http://schemas.microsoft.com/office/drawing/2014/main" id="{6E918D0E-245C-4F9F-ACAE-52A3BA0E4148}"/>
              </a:ext>
            </a:extLst>
          </p:cNvPr>
          <p:cNvPicPr>
            <a:picLocks noChangeAspect="1"/>
          </p:cNvPicPr>
          <p:nvPr/>
        </p:nvPicPr>
        <p:blipFill rotWithShape="1">
          <a:blip r:embed="rId2">
            <a:extLst>
              <a:ext uri="{28A0092B-C50C-407E-A947-70E740481C1C}">
                <a14:useLocalDpi xmlns:a14="http://schemas.microsoft.com/office/drawing/2010/main" val="0"/>
              </a:ext>
            </a:extLst>
          </a:blip>
          <a:srcRect r="7450" b="2"/>
          <a:stretch/>
        </p:blipFill>
        <p:spPr>
          <a:xfrm>
            <a:off x="3281938" y="5093298"/>
            <a:ext cx="5283866" cy="4210442"/>
          </a:xfrm>
          <a:custGeom>
            <a:avLst/>
            <a:gdLst/>
            <a:ahLst/>
            <a:cxnLst/>
            <a:rect l="l" t="t" r="r" b="b"/>
            <a:pathLst>
              <a:path w="5283866" h="4210442">
                <a:moveTo>
                  <a:pt x="839883" y="18"/>
                </a:moveTo>
                <a:cubicBezTo>
                  <a:pt x="851945" y="328"/>
                  <a:pt x="864423" y="4671"/>
                  <a:pt x="875727" y="6050"/>
                </a:cubicBezTo>
                <a:cubicBezTo>
                  <a:pt x="1125267" y="36932"/>
                  <a:pt x="1374804" y="70296"/>
                  <a:pt x="1624617" y="99799"/>
                </a:cubicBezTo>
                <a:cubicBezTo>
                  <a:pt x="1858164" y="127373"/>
                  <a:pt x="2093363" y="133714"/>
                  <a:pt x="2328012" y="148051"/>
                </a:cubicBezTo>
                <a:cubicBezTo>
                  <a:pt x="2612016" y="165424"/>
                  <a:pt x="2895470" y="189965"/>
                  <a:pt x="3177820" y="228566"/>
                </a:cubicBezTo>
                <a:cubicBezTo>
                  <a:pt x="3373866" y="255590"/>
                  <a:pt x="3571843" y="274338"/>
                  <a:pt x="3770646" y="252831"/>
                </a:cubicBezTo>
                <a:cubicBezTo>
                  <a:pt x="3780572" y="251727"/>
                  <a:pt x="3791878" y="248144"/>
                  <a:pt x="3800149" y="251727"/>
                </a:cubicBezTo>
                <a:cubicBezTo>
                  <a:pt x="3896658" y="291986"/>
                  <a:pt x="4001986" y="263033"/>
                  <a:pt x="4102076" y="288400"/>
                </a:cubicBezTo>
                <a:cubicBezTo>
                  <a:pt x="4076434" y="386286"/>
                  <a:pt x="3966416" y="378289"/>
                  <a:pt x="3904377" y="446120"/>
                </a:cubicBezTo>
                <a:cubicBezTo>
                  <a:pt x="4005570" y="473141"/>
                  <a:pt x="4096562" y="500439"/>
                  <a:pt x="4188933" y="520843"/>
                </a:cubicBezTo>
                <a:cubicBezTo>
                  <a:pt x="4286818" y="542350"/>
                  <a:pt x="4369813" y="600531"/>
                  <a:pt x="4465492" y="626449"/>
                </a:cubicBezTo>
                <a:cubicBezTo>
                  <a:pt x="4485897" y="631964"/>
                  <a:pt x="4510437" y="651264"/>
                  <a:pt x="4517606" y="670015"/>
                </a:cubicBezTo>
                <a:cubicBezTo>
                  <a:pt x="4540768" y="730677"/>
                  <a:pt x="5003171" y="900804"/>
                  <a:pt x="4948576" y="954847"/>
                </a:cubicBezTo>
                <a:cubicBezTo>
                  <a:pt x="4925966" y="977182"/>
                  <a:pt x="4896738" y="993174"/>
                  <a:pt x="4866132" y="1015233"/>
                </a:cubicBezTo>
                <a:cubicBezTo>
                  <a:pt x="4912180" y="1056869"/>
                  <a:pt x="4964017" y="1075067"/>
                  <a:pt x="5019164" y="1087474"/>
                </a:cubicBezTo>
                <a:cubicBezTo>
                  <a:pt x="5035708" y="1091335"/>
                  <a:pt x="5051977" y="1099055"/>
                  <a:pt x="5053630" y="1117806"/>
                </a:cubicBezTo>
                <a:cubicBezTo>
                  <a:pt x="5055284" y="1137382"/>
                  <a:pt x="5038464" y="1145101"/>
                  <a:pt x="5024404" y="1154202"/>
                </a:cubicBezTo>
                <a:cubicBezTo>
                  <a:pt x="5004826" y="1166885"/>
                  <a:pt x="4985800" y="1177916"/>
                  <a:pt x="4960984" y="1179569"/>
                </a:cubicBezTo>
                <a:cubicBezTo>
                  <a:pt x="4920176" y="1182051"/>
                  <a:pt x="4900600" y="1217344"/>
                  <a:pt x="4876887" y="1243814"/>
                </a:cubicBezTo>
                <a:cubicBezTo>
                  <a:pt x="4863652" y="1258705"/>
                  <a:pt x="4857034" y="1288759"/>
                  <a:pt x="4880195" y="1293998"/>
                </a:cubicBezTo>
                <a:cubicBezTo>
                  <a:pt x="4935892" y="1306682"/>
                  <a:pt x="4931480" y="1343355"/>
                  <a:pt x="4930104" y="1384991"/>
                </a:cubicBezTo>
                <a:cubicBezTo>
                  <a:pt x="4928173" y="1436553"/>
                  <a:pt x="4895360" y="1460265"/>
                  <a:pt x="4855103" y="1480119"/>
                </a:cubicBezTo>
                <a:cubicBezTo>
                  <a:pt x="4841316" y="1487011"/>
                  <a:pt x="4821740" y="1486735"/>
                  <a:pt x="4816500" y="1508242"/>
                </a:cubicBezTo>
                <a:cubicBezTo>
                  <a:pt x="4839110" y="1528648"/>
                  <a:pt x="4866684" y="1512103"/>
                  <a:pt x="4890949" y="1517893"/>
                </a:cubicBezTo>
                <a:cubicBezTo>
                  <a:pt x="4911077" y="1522581"/>
                  <a:pt x="4944441" y="1520100"/>
                  <a:pt x="4916868" y="1557599"/>
                </a:cubicBezTo>
                <a:cubicBezTo>
                  <a:pt x="4908870" y="1568352"/>
                  <a:pt x="4918245" y="1576625"/>
                  <a:pt x="4928448" y="1577453"/>
                </a:cubicBezTo>
                <a:cubicBezTo>
                  <a:pt x="5010066" y="1586000"/>
                  <a:pt x="4972566" y="1661827"/>
                  <a:pt x="4998760" y="1701809"/>
                </a:cubicBezTo>
                <a:cubicBezTo>
                  <a:pt x="5005928" y="1712836"/>
                  <a:pt x="4998208" y="1731862"/>
                  <a:pt x="4986903" y="1736550"/>
                </a:cubicBezTo>
                <a:cubicBezTo>
                  <a:pt x="4914660" y="1767432"/>
                  <a:pt x="4904735" y="1841053"/>
                  <a:pt x="4869716" y="1904472"/>
                </a:cubicBezTo>
                <a:cubicBezTo>
                  <a:pt x="4907768" y="1929562"/>
                  <a:pt x="4953264" y="1935077"/>
                  <a:pt x="4994348" y="1951346"/>
                </a:cubicBezTo>
                <a:cubicBezTo>
                  <a:pt x="5037087" y="1968441"/>
                  <a:pt x="5037087" y="1981125"/>
                  <a:pt x="5001792" y="2030756"/>
                </a:cubicBezTo>
                <a:cubicBezTo>
                  <a:pt x="5093611" y="2041511"/>
                  <a:pt x="5093611" y="2041511"/>
                  <a:pt x="5065212" y="2119543"/>
                </a:cubicBezTo>
                <a:cubicBezTo>
                  <a:pt x="5142142" y="2126712"/>
                  <a:pt x="5192876" y="2163660"/>
                  <a:pt x="5204732" y="2244450"/>
                </a:cubicBezTo>
                <a:cubicBezTo>
                  <a:pt x="5210523" y="2283604"/>
                  <a:pt x="5245265" y="2302077"/>
                  <a:pt x="5283866" y="2328272"/>
                </a:cubicBezTo>
                <a:cubicBezTo>
                  <a:pt x="5235890" y="2353641"/>
                  <a:pt x="5203354" y="2406580"/>
                  <a:pt x="5147380" y="2350606"/>
                </a:cubicBezTo>
                <a:cubicBezTo>
                  <a:pt x="5126976" y="2330203"/>
                  <a:pt x="5128904" y="2356121"/>
                  <a:pt x="5126148" y="2363566"/>
                </a:cubicBezTo>
                <a:cubicBezTo>
                  <a:pt x="5119532" y="2381764"/>
                  <a:pt x="5133316" y="2393897"/>
                  <a:pt x="5142417" y="2407682"/>
                </a:cubicBezTo>
                <a:cubicBezTo>
                  <a:pt x="5151240" y="2421470"/>
                  <a:pt x="5161718" y="2436083"/>
                  <a:pt x="5164200" y="2451526"/>
                </a:cubicBezTo>
                <a:cubicBezTo>
                  <a:pt x="5165852" y="2462279"/>
                  <a:pt x="5157858" y="2477994"/>
                  <a:pt x="5149034" y="2485992"/>
                </a:cubicBezTo>
                <a:cubicBezTo>
                  <a:pt x="5102710" y="2528178"/>
                  <a:pt x="5130284" y="2623031"/>
                  <a:pt x="5042601" y="2635164"/>
                </a:cubicBezTo>
                <a:cubicBezTo>
                  <a:pt x="5003171" y="2640677"/>
                  <a:pt x="4984146" y="2675420"/>
                  <a:pt x="4955194" y="2694445"/>
                </a:cubicBezTo>
                <a:cubicBezTo>
                  <a:pt x="4854552" y="2760897"/>
                  <a:pt x="4787272" y="2846375"/>
                  <a:pt x="4756116" y="2963836"/>
                </a:cubicBezTo>
                <a:cubicBezTo>
                  <a:pt x="4747568" y="2996372"/>
                  <a:pt x="4714754" y="3022569"/>
                  <a:pt x="4693523" y="3051244"/>
                </a:cubicBezTo>
                <a:cubicBezTo>
                  <a:pt x="4703726" y="3072199"/>
                  <a:pt x="4759424" y="3026979"/>
                  <a:pt x="4739848" y="3082125"/>
                </a:cubicBezTo>
                <a:cubicBezTo>
                  <a:pt x="4724958" y="3123486"/>
                  <a:pt x="4686906" y="3149129"/>
                  <a:pt x="4651060" y="3173670"/>
                </a:cubicBezTo>
                <a:cubicBezTo>
                  <a:pt x="4610252" y="3201518"/>
                  <a:pt x="4565032" y="3223852"/>
                  <a:pt x="4546556" y="3275413"/>
                </a:cubicBezTo>
                <a:cubicBezTo>
                  <a:pt x="4542697" y="3286444"/>
                  <a:pt x="4530288" y="3298024"/>
                  <a:pt x="4519261" y="3302437"/>
                </a:cubicBezTo>
                <a:cubicBezTo>
                  <a:pt x="3944081" y="4209875"/>
                  <a:pt x="2528194" y="4215939"/>
                  <a:pt x="2364961" y="4209597"/>
                </a:cubicBezTo>
                <a:cubicBezTo>
                  <a:pt x="2167260" y="4201602"/>
                  <a:pt x="1980313" y="4145627"/>
                  <a:pt x="1796951" y="4075867"/>
                </a:cubicBezTo>
                <a:cubicBezTo>
                  <a:pt x="1719469" y="4046365"/>
                  <a:pt x="1647505" y="4004453"/>
                  <a:pt x="1572227" y="3971917"/>
                </a:cubicBezTo>
                <a:cubicBezTo>
                  <a:pt x="1468277" y="3926971"/>
                  <a:pt x="1388040" y="3841219"/>
                  <a:pt x="1284364" y="3805097"/>
                </a:cubicBezTo>
                <a:cubicBezTo>
                  <a:pt x="1177655" y="3767873"/>
                  <a:pt x="1086388" y="3699767"/>
                  <a:pt x="976645" y="3670815"/>
                </a:cubicBezTo>
                <a:cubicBezTo>
                  <a:pt x="918742" y="3655375"/>
                  <a:pt x="862768" y="3627527"/>
                  <a:pt x="871866" y="3547839"/>
                </a:cubicBezTo>
                <a:cubicBezTo>
                  <a:pt x="874349" y="3525228"/>
                  <a:pt x="859184" y="3506755"/>
                  <a:pt x="835195" y="3513373"/>
                </a:cubicBezTo>
                <a:cubicBezTo>
                  <a:pt x="789424" y="3525780"/>
                  <a:pt x="768744" y="3492967"/>
                  <a:pt x="743375" y="3468427"/>
                </a:cubicBezTo>
                <a:cubicBezTo>
                  <a:pt x="698156" y="3424863"/>
                  <a:pt x="655142" y="3378540"/>
                  <a:pt x="583175" y="3371370"/>
                </a:cubicBezTo>
                <a:cubicBezTo>
                  <a:pt x="596961" y="3337178"/>
                  <a:pt x="620399" y="3342142"/>
                  <a:pt x="641906" y="3349311"/>
                </a:cubicBezTo>
                <a:cubicBezTo>
                  <a:pt x="698432" y="3368062"/>
                  <a:pt x="754405" y="3389293"/>
                  <a:pt x="810930" y="3408042"/>
                </a:cubicBezTo>
                <a:cubicBezTo>
                  <a:pt x="847878" y="3420175"/>
                  <a:pt x="884551" y="3437271"/>
                  <a:pt x="933908" y="3423758"/>
                </a:cubicBezTo>
                <a:cubicBezTo>
                  <a:pt x="891445" y="3354826"/>
                  <a:pt x="819202" y="3342418"/>
                  <a:pt x="760747" y="3321187"/>
                </a:cubicBezTo>
                <a:cubicBezTo>
                  <a:pt x="687678" y="3294441"/>
                  <a:pt x="644664" y="3243980"/>
                  <a:pt x="593101" y="3187731"/>
                </a:cubicBezTo>
                <a:cubicBezTo>
                  <a:pt x="646869" y="3174220"/>
                  <a:pt x="680233" y="3215581"/>
                  <a:pt x="722419" y="3213374"/>
                </a:cubicBezTo>
                <a:cubicBezTo>
                  <a:pt x="724627" y="3206207"/>
                  <a:pt x="728486" y="3195729"/>
                  <a:pt x="727934" y="3195451"/>
                </a:cubicBezTo>
                <a:cubicBezTo>
                  <a:pt x="659002" y="3164570"/>
                  <a:pt x="626741" y="3106666"/>
                  <a:pt x="615987" y="3036630"/>
                </a:cubicBezTo>
                <a:cubicBezTo>
                  <a:pt x="610473" y="3000510"/>
                  <a:pt x="585381" y="2989205"/>
                  <a:pt x="560564" y="2972660"/>
                </a:cubicBezTo>
                <a:cubicBezTo>
                  <a:pt x="473984" y="2913930"/>
                  <a:pt x="382441" y="2860713"/>
                  <a:pt x="311302" y="2779924"/>
                </a:cubicBezTo>
                <a:cubicBezTo>
                  <a:pt x="393471" y="2790677"/>
                  <a:pt x="459371" y="2843341"/>
                  <a:pt x="547882" y="2865952"/>
                </a:cubicBezTo>
                <a:cubicBezTo>
                  <a:pt x="477570" y="2777166"/>
                  <a:pt x="386577" y="2732222"/>
                  <a:pt x="303582" y="2678453"/>
                </a:cubicBezTo>
                <a:cubicBezTo>
                  <a:pt x="265806" y="2653913"/>
                  <a:pt x="230790" y="2622479"/>
                  <a:pt x="185016" y="2609244"/>
                </a:cubicBezTo>
                <a:cubicBezTo>
                  <a:pt x="168748" y="2604556"/>
                  <a:pt x="142002" y="2594630"/>
                  <a:pt x="154963" y="2568435"/>
                </a:cubicBezTo>
                <a:cubicBezTo>
                  <a:pt x="165990" y="2546654"/>
                  <a:pt x="187773" y="2553269"/>
                  <a:pt x="207627" y="2559612"/>
                </a:cubicBezTo>
                <a:cubicBezTo>
                  <a:pt x="255328" y="2575330"/>
                  <a:pt x="304685" y="2575604"/>
                  <a:pt x="369207" y="2575330"/>
                </a:cubicBezTo>
                <a:cubicBezTo>
                  <a:pt x="315163" y="2503363"/>
                  <a:pt x="216174" y="2524871"/>
                  <a:pt x="169852" y="2449319"/>
                </a:cubicBezTo>
                <a:cubicBezTo>
                  <a:pt x="227755" y="2436083"/>
                  <a:pt x="272424" y="2463381"/>
                  <a:pt x="319299" y="2468619"/>
                </a:cubicBezTo>
                <a:cubicBezTo>
                  <a:pt x="361761" y="2473307"/>
                  <a:pt x="372239" y="2460624"/>
                  <a:pt x="362313" y="2418988"/>
                </a:cubicBezTo>
                <a:cubicBezTo>
                  <a:pt x="346873" y="2354190"/>
                  <a:pt x="370034" y="2321102"/>
                  <a:pt x="431798" y="2338750"/>
                </a:cubicBezTo>
                <a:cubicBezTo>
                  <a:pt x="489149" y="2355293"/>
                  <a:pt x="495215" y="2331030"/>
                  <a:pt x="479775" y="2294082"/>
                </a:cubicBezTo>
                <a:cubicBezTo>
                  <a:pt x="457716" y="2240315"/>
                  <a:pt x="482807" y="2198678"/>
                  <a:pt x="499903" y="2153458"/>
                </a:cubicBezTo>
                <a:cubicBezTo>
                  <a:pt x="526099" y="2084525"/>
                  <a:pt x="515069" y="2050885"/>
                  <a:pt x="458544" y="1999599"/>
                </a:cubicBezTo>
                <a:cubicBezTo>
                  <a:pt x="426835" y="1970921"/>
                  <a:pt x="392645" y="1946658"/>
                  <a:pt x="346596" y="1921843"/>
                </a:cubicBezTo>
                <a:cubicBezTo>
                  <a:pt x="452753" y="1908331"/>
                  <a:pt x="341358" y="1862836"/>
                  <a:pt x="378857" y="1834435"/>
                </a:cubicBezTo>
                <a:cubicBezTo>
                  <a:pt x="453856" y="1822854"/>
                  <a:pt x="515069" y="1913294"/>
                  <a:pt x="617091" y="1887376"/>
                </a:cubicBezTo>
                <a:cubicBezTo>
                  <a:pt x="491080" y="1809066"/>
                  <a:pt x="351835" y="1783423"/>
                  <a:pt x="260568" y="1679198"/>
                </a:cubicBezTo>
                <a:cubicBezTo>
                  <a:pt x="281523" y="1655484"/>
                  <a:pt x="302479" y="1677543"/>
                  <a:pt x="320402" y="1668720"/>
                </a:cubicBezTo>
                <a:cubicBezTo>
                  <a:pt x="319850" y="1663205"/>
                  <a:pt x="321230" y="1654932"/>
                  <a:pt x="317920" y="1652452"/>
                </a:cubicBezTo>
                <a:cubicBezTo>
                  <a:pt x="249815" y="1595650"/>
                  <a:pt x="248711" y="1594273"/>
                  <a:pt x="321779" y="1552359"/>
                </a:cubicBezTo>
                <a:cubicBezTo>
                  <a:pt x="347424" y="1537746"/>
                  <a:pt x="345218" y="1524786"/>
                  <a:pt x="331707" y="1506313"/>
                </a:cubicBezTo>
                <a:cubicBezTo>
                  <a:pt x="322055" y="1493353"/>
                  <a:pt x="310475" y="1481772"/>
                  <a:pt x="315990" y="1453371"/>
                </a:cubicBezTo>
                <a:cubicBezTo>
                  <a:pt x="355971" y="1489769"/>
                  <a:pt x="549259" y="1477912"/>
                  <a:pt x="583450" y="1474052"/>
                </a:cubicBezTo>
                <a:cubicBezTo>
                  <a:pt x="621777" y="1469917"/>
                  <a:pt x="659553" y="1452269"/>
                  <a:pt x="699809" y="1461919"/>
                </a:cubicBezTo>
                <a:cubicBezTo>
                  <a:pt x="732070" y="1469641"/>
                  <a:pt x="881516" y="1544364"/>
                  <a:pt x="902750" y="1458612"/>
                </a:cubicBezTo>
                <a:cubicBezTo>
                  <a:pt x="903853" y="1454475"/>
                  <a:pt x="964237" y="1464127"/>
                  <a:pt x="996774" y="1468814"/>
                </a:cubicBezTo>
                <a:cubicBezTo>
                  <a:pt x="1025451" y="1472674"/>
                  <a:pt x="1057712" y="1489769"/>
                  <a:pt x="1077012" y="1455578"/>
                </a:cubicBezTo>
                <a:cubicBezTo>
                  <a:pt x="1088317" y="1435450"/>
                  <a:pt x="1041719" y="1396571"/>
                  <a:pt x="1000083" y="1393262"/>
                </a:cubicBezTo>
                <a:cubicBezTo>
                  <a:pt x="963961" y="1390229"/>
                  <a:pt x="926186" y="1385817"/>
                  <a:pt x="891720" y="1394089"/>
                </a:cubicBezTo>
                <a:cubicBezTo>
                  <a:pt x="849258" y="1404017"/>
                  <a:pt x="826372" y="1388024"/>
                  <a:pt x="814515" y="1353557"/>
                </a:cubicBezTo>
                <a:cubicBezTo>
                  <a:pt x="801280" y="1315506"/>
                  <a:pt x="775911" y="1297858"/>
                  <a:pt x="740895" y="1280211"/>
                </a:cubicBezTo>
                <a:cubicBezTo>
                  <a:pt x="655967" y="1237474"/>
                  <a:pt x="574352" y="1188118"/>
                  <a:pt x="481154" y="1163301"/>
                </a:cubicBezTo>
                <a:cubicBezTo>
                  <a:pt x="462679" y="1158337"/>
                  <a:pt x="442276" y="1151719"/>
                  <a:pt x="433728" y="1118909"/>
                </a:cubicBezTo>
                <a:cubicBezTo>
                  <a:pt x="686023" y="1167987"/>
                  <a:pt x="915984" y="1295929"/>
                  <a:pt x="1176276" y="1288484"/>
                </a:cubicBezTo>
                <a:cubicBezTo>
                  <a:pt x="1105137" y="1247950"/>
                  <a:pt x="1022694" y="1245745"/>
                  <a:pt x="946867" y="1217344"/>
                </a:cubicBezTo>
                <a:cubicBezTo>
                  <a:pt x="1000635" y="1196113"/>
                  <a:pt x="1051094" y="1218172"/>
                  <a:pt x="1102104" y="1230304"/>
                </a:cubicBezTo>
                <a:cubicBezTo>
                  <a:pt x="1144843" y="1240230"/>
                  <a:pt x="1183446" y="1241885"/>
                  <a:pt x="1188133" y="1182603"/>
                </a:cubicBezTo>
                <a:cubicBezTo>
                  <a:pt x="1186478" y="1178742"/>
                  <a:pt x="1186754" y="1173780"/>
                  <a:pt x="1187030" y="1169092"/>
                </a:cubicBezTo>
                <a:cubicBezTo>
                  <a:pt x="1172690" y="1144552"/>
                  <a:pt x="1150358" y="1131868"/>
                  <a:pt x="1123887" y="1124698"/>
                </a:cubicBezTo>
                <a:cubicBezTo>
                  <a:pt x="1107894" y="1120286"/>
                  <a:pt x="1086663" y="1113668"/>
                  <a:pt x="1086938" y="1096023"/>
                </a:cubicBezTo>
                <a:cubicBezTo>
                  <a:pt x="1087765" y="1030674"/>
                  <a:pt x="1036756" y="1011647"/>
                  <a:pt x="985744" y="992622"/>
                </a:cubicBezTo>
                <a:cubicBezTo>
                  <a:pt x="1014145" y="960086"/>
                  <a:pt x="1036479" y="984074"/>
                  <a:pt x="1057987" y="981594"/>
                </a:cubicBezTo>
                <a:cubicBezTo>
                  <a:pt x="1072049" y="979939"/>
                  <a:pt x="1084733" y="976906"/>
                  <a:pt x="1084733" y="960086"/>
                </a:cubicBezTo>
                <a:cubicBezTo>
                  <a:pt x="1085008" y="946023"/>
                  <a:pt x="1078390" y="930030"/>
                  <a:pt x="1064605" y="929756"/>
                </a:cubicBezTo>
                <a:cubicBezTo>
                  <a:pt x="978300" y="927273"/>
                  <a:pt x="930599" y="836833"/>
                  <a:pt x="840985" y="836558"/>
                </a:cubicBezTo>
                <a:cubicBezTo>
                  <a:pt x="787493" y="836558"/>
                  <a:pt x="868834" y="785547"/>
                  <a:pt x="823615" y="764315"/>
                </a:cubicBezTo>
                <a:cubicBezTo>
                  <a:pt x="813687" y="759628"/>
                  <a:pt x="849533" y="752460"/>
                  <a:pt x="865526" y="753562"/>
                </a:cubicBezTo>
                <a:cubicBezTo>
                  <a:pt x="881242" y="754665"/>
                  <a:pt x="895304" y="768175"/>
                  <a:pt x="914331" y="758525"/>
                </a:cubicBezTo>
                <a:cubicBezTo>
                  <a:pt x="924808" y="724059"/>
                  <a:pt x="897787" y="711375"/>
                  <a:pt x="875452" y="701724"/>
                </a:cubicBezTo>
                <a:cubicBezTo>
                  <a:pt x="823889" y="679390"/>
                  <a:pt x="773706" y="652369"/>
                  <a:pt x="717181" y="644371"/>
                </a:cubicBezTo>
                <a:cubicBezTo>
                  <a:pt x="697053" y="641614"/>
                  <a:pt x="746133" y="604666"/>
                  <a:pt x="755783" y="591707"/>
                </a:cubicBezTo>
                <a:cubicBezTo>
                  <a:pt x="528304" y="455496"/>
                  <a:pt x="254778" y="462388"/>
                  <a:pt x="0" y="352370"/>
                </a:cubicBezTo>
                <a:cubicBezTo>
                  <a:pt x="56250" y="330864"/>
                  <a:pt x="97610" y="346580"/>
                  <a:pt x="135937" y="349889"/>
                </a:cubicBezTo>
                <a:cubicBezTo>
                  <a:pt x="231615" y="358160"/>
                  <a:pt x="326193" y="375256"/>
                  <a:pt x="421595" y="385458"/>
                </a:cubicBezTo>
                <a:cubicBezTo>
                  <a:pt x="468469" y="390421"/>
                  <a:pt x="512035" y="409172"/>
                  <a:pt x="564424" y="379393"/>
                </a:cubicBezTo>
                <a:cubicBezTo>
                  <a:pt x="599443" y="359540"/>
                  <a:pt x="655418" y="381046"/>
                  <a:pt x="698432" y="398694"/>
                </a:cubicBezTo>
                <a:cubicBezTo>
                  <a:pt x="734000" y="413307"/>
                  <a:pt x="767916" y="417167"/>
                  <a:pt x="815067" y="398694"/>
                </a:cubicBezTo>
                <a:cubicBezTo>
                  <a:pt x="772328" y="387389"/>
                  <a:pt x="739515" y="377463"/>
                  <a:pt x="705876" y="370568"/>
                </a:cubicBezTo>
                <a:cubicBezTo>
                  <a:pt x="679130" y="365055"/>
                  <a:pt x="742825" y="342719"/>
                  <a:pt x="775360" y="345477"/>
                </a:cubicBezTo>
                <a:cubicBezTo>
                  <a:pt x="820857" y="349337"/>
                  <a:pt x="795214" y="335000"/>
                  <a:pt x="787493" y="315146"/>
                </a:cubicBezTo>
                <a:cubicBezTo>
                  <a:pt x="779221" y="293915"/>
                  <a:pt x="803761" y="287298"/>
                  <a:pt x="819202" y="291709"/>
                </a:cubicBezTo>
                <a:cubicBezTo>
                  <a:pt x="878484" y="309081"/>
                  <a:pt x="937491" y="278474"/>
                  <a:pt x="998705" y="303291"/>
                </a:cubicBezTo>
                <a:cubicBezTo>
                  <a:pt x="983263" y="242077"/>
                  <a:pt x="949899" y="215331"/>
                  <a:pt x="880139" y="206783"/>
                </a:cubicBezTo>
                <a:cubicBezTo>
                  <a:pt x="853944" y="203475"/>
                  <a:pt x="826647" y="208438"/>
                  <a:pt x="804037" y="190790"/>
                </a:cubicBezTo>
                <a:cubicBezTo>
                  <a:pt x="791076" y="180590"/>
                  <a:pt x="776463" y="168457"/>
                  <a:pt x="786666" y="149707"/>
                </a:cubicBezTo>
                <a:cubicBezTo>
                  <a:pt x="793834" y="136471"/>
                  <a:pt x="809276" y="136471"/>
                  <a:pt x="821960" y="140884"/>
                </a:cubicBezTo>
                <a:cubicBezTo>
                  <a:pt x="878761" y="160461"/>
                  <a:pt x="938043" y="167630"/>
                  <a:pt x="997325" y="174800"/>
                </a:cubicBezTo>
                <a:cubicBezTo>
                  <a:pt x="1006426" y="175902"/>
                  <a:pt x="1016626" y="179487"/>
                  <a:pt x="1026829" y="161287"/>
                </a:cubicBezTo>
                <a:cubicBezTo>
                  <a:pt x="915984" y="131783"/>
                  <a:pt x="810655" y="89872"/>
                  <a:pt x="696777" y="73604"/>
                </a:cubicBezTo>
                <a:cubicBezTo>
                  <a:pt x="698432" y="65884"/>
                  <a:pt x="700086" y="58164"/>
                  <a:pt x="701741" y="50444"/>
                </a:cubicBezTo>
                <a:cubicBezTo>
                  <a:pt x="790801" y="61471"/>
                  <a:pt x="879864" y="72501"/>
                  <a:pt x="992362" y="86289"/>
                </a:cubicBezTo>
                <a:cubicBezTo>
                  <a:pt x="923153" y="42446"/>
                  <a:pt x="857805" y="57060"/>
                  <a:pt x="806519" y="18183"/>
                </a:cubicBezTo>
                <a:cubicBezTo>
                  <a:pt x="816170" y="3431"/>
                  <a:pt x="827820" y="-292"/>
                  <a:pt x="839883" y="18"/>
                </a:cubicBezTo>
                <a:close/>
              </a:path>
            </a:pathLst>
          </a:custGeom>
        </p:spPr>
      </p:pic>
      <p:sp>
        <p:nvSpPr>
          <p:cNvPr id="5" name="文本框 4">
            <a:extLst>
              <a:ext uri="{FF2B5EF4-FFF2-40B4-BE49-F238E27FC236}">
                <a16:creationId xmlns:a16="http://schemas.microsoft.com/office/drawing/2014/main" id="{C5F4E2E3-FB2D-478D-BEC1-F595A85C5280}"/>
              </a:ext>
            </a:extLst>
          </p:cNvPr>
          <p:cNvSpPr txBox="1"/>
          <p:nvPr/>
        </p:nvSpPr>
        <p:spPr>
          <a:xfrm>
            <a:off x="925286" y="4561114"/>
            <a:ext cx="2873828" cy="369332"/>
          </a:xfrm>
          <a:prstGeom prst="rect">
            <a:avLst/>
          </a:prstGeom>
          <a:noFill/>
        </p:spPr>
        <p:txBody>
          <a:bodyPr wrap="square" rtlCol="0">
            <a:spAutoFit/>
          </a:bodyPr>
          <a:lstStyle/>
          <a:p>
            <a:pPr>
              <a:spcAft>
                <a:spcPts val="600"/>
              </a:spcAft>
            </a:pPr>
            <a:r>
              <a:rPr lang="zh-CN" altLang="en-US" dirty="0"/>
              <a:t>获取指令 </a:t>
            </a:r>
            <a:r>
              <a:rPr lang="en-US" altLang="zh-CN" dirty="0"/>
              <a:t>fetch</a:t>
            </a:r>
            <a:endParaRPr lang="zh-CN" altLang="en-US"/>
          </a:p>
        </p:txBody>
      </p:sp>
      <p:sp>
        <p:nvSpPr>
          <p:cNvPr id="6" name="文本框 5">
            <a:extLst>
              <a:ext uri="{FF2B5EF4-FFF2-40B4-BE49-F238E27FC236}">
                <a16:creationId xmlns:a16="http://schemas.microsoft.com/office/drawing/2014/main" id="{3B53A193-9789-422E-9619-8DA00299D55A}"/>
              </a:ext>
            </a:extLst>
          </p:cNvPr>
          <p:cNvSpPr txBox="1"/>
          <p:nvPr/>
        </p:nvSpPr>
        <p:spPr>
          <a:xfrm>
            <a:off x="925286" y="4952218"/>
            <a:ext cx="2873828" cy="369332"/>
          </a:xfrm>
          <a:prstGeom prst="rect">
            <a:avLst/>
          </a:prstGeom>
          <a:noFill/>
        </p:spPr>
        <p:txBody>
          <a:bodyPr wrap="square" rtlCol="0">
            <a:spAutoFit/>
          </a:bodyPr>
          <a:lstStyle/>
          <a:p>
            <a:pPr>
              <a:spcAft>
                <a:spcPts val="600"/>
              </a:spcAft>
            </a:pPr>
            <a:r>
              <a:rPr lang="zh-CN" altLang="en-US" dirty="0"/>
              <a:t>译码 </a:t>
            </a:r>
            <a:r>
              <a:rPr lang="en-US" altLang="zh-CN" dirty="0"/>
              <a:t>decode</a:t>
            </a:r>
            <a:endParaRPr lang="zh-CN" altLang="en-US" dirty="0"/>
          </a:p>
        </p:txBody>
      </p:sp>
      <p:sp>
        <p:nvSpPr>
          <p:cNvPr id="7" name="文本框 6">
            <a:extLst>
              <a:ext uri="{FF2B5EF4-FFF2-40B4-BE49-F238E27FC236}">
                <a16:creationId xmlns:a16="http://schemas.microsoft.com/office/drawing/2014/main" id="{BD2B9E86-281B-4232-A309-848DCFAD60F7}"/>
              </a:ext>
            </a:extLst>
          </p:cNvPr>
          <p:cNvSpPr txBox="1"/>
          <p:nvPr/>
        </p:nvSpPr>
        <p:spPr>
          <a:xfrm>
            <a:off x="925286" y="5321550"/>
            <a:ext cx="2873828" cy="369332"/>
          </a:xfrm>
          <a:prstGeom prst="rect">
            <a:avLst/>
          </a:prstGeom>
          <a:noFill/>
        </p:spPr>
        <p:txBody>
          <a:bodyPr wrap="square" rtlCol="0">
            <a:spAutoFit/>
          </a:bodyPr>
          <a:lstStyle/>
          <a:p>
            <a:pPr>
              <a:spcAft>
                <a:spcPts val="600"/>
              </a:spcAft>
            </a:pPr>
            <a:r>
              <a:rPr lang="zh-CN" altLang="en-US" dirty="0"/>
              <a:t>执行 </a:t>
            </a:r>
            <a:r>
              <a:rPr lang="en-US" altLang="zh-CN" dirty="0"/>
              <a:t>execution</a:t>
            </a:r>
            <a:endParaRPr lang="zh-CN" altLang="en-US" dirty="0"/>
          </a:p>
        </p:txBody>
      </p:sp>
      <p:sp>
        <p:nvSpPr>
          <p:cNvPr id="10" name="文本框 9">
            <a:extLst>
              <a:ext uri="{FF2B5EF4-FFF2-40B4-BE49-F238E27FC236}">
                <a16:creationId xmlns:a16="http://schemas.microsoft.com/office/drawing/2014/main" id="{85B2A79A-2E16-4DFA-8329-71DF9585CA3C}"/>
              </a:ext>
            </a:extLst>
          </p:cNvPr>
          <p:cNvSpPr txBox="1"/>
          <p:nvPr/>
        </p:nvSpPr>
        <p:spPr>
          <a:xfrm>
            <a:off x="7609114" y="2782669"/>
            <a:ext cx="3973285" cy="923330"/>
          </a:xfrm>
          <a:prstGeom prst="rect">
            <a:avLst/>
          </a:prstGeom>
          <a:noFill/>
        </p:spPr>
        <p:txBody>
          <a:bodyPr wrap="square" rtlCol="0">
            <a:spAutoFit/>
          </a:bodyPr>
          <a:lstStyle/>
          <a:p>
            <a:r>
              <a:rPr lang="en-US" altLang="zh-CN" sz="5400" dirty="0"/>
              <a:t>I3 </a:t>
            </a:r>
            <a:r>
              <a:rPr lang="zh-CN" altLang="en-US" sz="5400" dirty="0"/>
              <a:t>默秒全</a:t>
            </a:r>
          </a:p>
        </p:txBody>
      </p:sp>
      <p:sp>
        <p:nvSpPr>
          <p:cNvPr id="4" name="文本框 3">
            <a:extLst>
              <a:ext uri="{FF2B5EF4-FFF2-40B4-BE49-F238E27FC236}">
                <a16:creationId xmlns:a16="http://schemas.microsoft.com/office/drawing/2014/main" id="{9497948C-F49C-4474-9AB3-78D78ACE7B0B}"/>
              </a:ext>
            </a:extLst>
          </p:cNvPr>
          <p:cNvSpPr txBox="1"/>
          <p:nvPr/>
        </p:nvSpPr>
        <p:spPr>
          <a:xfrm>
            <a:off x="925286" y="5669068"/>
            <a:ext cx="3290726" cy="369332"/>
          </a:xfrm>
          <a:prstGeom prst="rect">
            <a:avLst/>
          </a:prstGeom>
          <a:noFill/>
        </p:spPr>
        <p:txBody>
          <a:bodyPr wrap="square" rtlCol="0">
            <a:spAutoFit/>
          </a:bodyPr>
          <a:lstStyle/>
          <a:p>
            <a:r>
              <a:rPr lang="zh-CN" altLang="en-US" dirty="0"/>
              <a:t>写回 </a:t>
            </a:r>
            <a:r>
              <a:rPr lang="en-US" altLang="zh-CN" dirty="0"/>
              <a:t>Write back/Write though</a:t>
            </a:r>
            <a:endParaRPr lang="zh-CN" altLang="en-US" dirty="0"/>
          </a:p>
        </p:txBody>
      </p:sp>
    </p:spTree>
    <p:extLst>
      <p:ext uri="{BB962C8B-B14F-4D97-AF65-F5344CB8AC3E}">
        <p14:creationId xmlns:p14="http://schemas.microsoft.com/office/powerpoint/2010/main" val="2955374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250"/>
                                  </p:stCondLst>
                                  <p:childTnLst>
                                    <p:set>
                                      <p:cBhvr>
                                        <p:cTn id="9" dur="1" fill="hold">
                                          <p:stCondLst>
                                            <p:cond delay="9"/>
                                          </p:stCondLst>
                                        </p:cTn>
                                        <p:tgtEl>
                                          <p:spTgt spid="6"/>
                                        </p:tgtEl>
                                        <p:attrNameLst>
                                          <p:attrName>style.visibility</p:attrName>
                                        </p:attrNameLst>
                                      </p:cBhvr>
                                      <p:to>
                                        <p:strVal val="visible"/>
                                      </p:to>
                                    </p:set>
                                  </p:childTnLst>
                                </p:cTn>
                              </p:par>
                            </p:childTnLst>
                          </p:cTn>
                        </p:par>
                        <p:par>
                          <p:cTn id="10" fill="hold">
                            <p:stCondLst>
                              <p:cond delay="260"/>
                            </p:stCondLst>
                            <p:childTnLst>
                              <p:par>
                                <p:cTn id="11" presetID="1" presetClass="entr" presetSubtype="0" fill="hold" grpId="0" nodeType="afterEffect">
                                  <p:stCondLst>
                                    <p:cond delay="25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510"/>
                            </p:stCondLst>
                            <p:childTnLst>
                              <p:par>
                                <p:cTn id="14" presetID="1" presetClass="entr" presetSubtype="0" fill="hold" grpId="0" nodeType="afterEffect">
                                  <p:stCondLst>
                                    <p:cond delay="250"/>
                                  </p:stCondLst>
                                  <p:childTnLst>
                                    <p:set>
                                      <p:cBhvr>
                                        <p:cTn id="15" dur="1" fill="hold">
                                          <p:stCondLst>
                                            <p:cond delay="0"/>
                                          </p:stCondLst>
                                        </p:cTn>
                                        <p:tgtEl>
                                          <p:spTgt spid="4"/>
                                        </p:tgtEl>
                                        <p:attrNameLst>
                                          <p:attrName>style.visibility</p:attrName>
                                        </p:attrNameLst>
                                      </p:cBhvr>
                                      <p:to>
                                        <p:strVal val="visible"/>
                                      </p:to>
                                    </p:set>
                                  </p:childTnLst>
                                </p:cTn>
                              </p:par>
                            </p:childTnLst>
                          </p:cTn>
                        </p:par>
                        <p:par>
                          <p:cTn id="16" fill="hold">
                            <p:stCondLst>
                              <p:cond delay="760"/>
                            </p:stCondLst>
                            <p:childTnLst>
                              <p:par>
                                <p:cTn id="17" presetID="1" presetClass="entr" presetSubtype="0" fill="hold" nodeType="afterEffect">
                                  <p:stCondLst>
                                    <p:cond delay="25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4" grpId="0"/>
    </p:bldLst>
  </p:timing>
</p:sld>
</file>

<file path=ppt/theme/theme1.xml><?xml version="1.0" encoding="utf-8"?>
<a:theme xmlns:a="http://schemas.openxmlformats.org/drawingml/2006/main" name="BrushVTI">
  <a:themeElements>
    <a:clrScheme name="AnalogousFromLightSeedRightStep">
      <a:dk1>
        <a:srgbClr val="000000"/>
      </a:dk1>
      <a:lt1>
        <a:srgbClr val="FFFFFF"/>
      </a:lt1>
      <a:dk2>
        <a:srgbClr val="412425"/>
      </a:dk2>
      <a:lt2>
        <a:srgbClr val="E8E2E4"/>
      </a:lt2>
      <a:accent1>
        <a:srgbClr val="33B589"/>
      </a:accent1>
      <a:accent2>
        <a:srgbClr val="2FB1BC"/>
      </a:accent2>
      <a:accent3>
        <a:srgbClr val="5DA5ED"/>
      </a:accent3>
      <a:accent4>
        <a:srgbClr val="4E5BEB"/>
      </a:accent4>
      <a:accent5>
        <a:srgbClr val="986EEE"/>
      </a:accent5>
      <a:accent6>
        <a:srgbClr val="C34EEB"/>
      </a:accent6>
      <a:hlink>
        <a:srgbClr val="AE6981"/>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1466</Words>
  <Application>Microsoft Office PowerPoint</Application>
  <PresentationFormat>宽屏</PresentationFormat>
  <Paragraphs>145</Paragraphs>
  <Slides>33</Slides>
  <Notes>1</Notes>
  <HiddenSlides>0</HiddenSlides>
  <MMClips>1</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33</vt:i4>
      </vt:variant>
    </vt:vector>
  </HeadingPairs>
  <TitlesOfParts>
    <vt:vector size="48" baseType="lpstr">
      <vt:lpstr>-apple-system</vt:lpstr>
      <vt:lpstr>等线</vt:lpstr>
      <vt:lpstr>等线 Light</vt:lpstr>
      <vt:lpstr>华文宋体</vt:lpstr>
      <vt:lpstr>SimSun</vt:lpstr>
      <vt:lpstr>SimSun</vt:lpstr>
      <vt:lpstr>微软雅黑</vt:lpstr>
      <vt:lpstr>Arabic Typesetting</vt:lpstr>
      <vt:lpstr>Arial</vt:lpstr>
      <vt:lpstr>Avenir Next LT Pro</vt:lpstr>
      <vt:lpstr>Calibri</vt:lpstr>
      <vt:lpstr>Century Gothic</vt:lpstr>
      <vt:lpstr>Elephant</vt:lpstr>
      <vt:lpstr>BrushVTI</vt:lpstr>
      <vt:lpstr>Office 主题​​</vt:lpstr>
      <vt:lpstr>中央处理器的发展</vt:lpstr>
      <vt:lpstr>  </vt:lpstr>
      <vt:lpstr>CPU的简单组成原理图</vt:lpstr>
      <vt:lpstr>CPU的作用</vt:lpstr>
      <vt:lpstr>常见的CPU</vt:lpstr>
      <vt:lpstr>服务器CPU</vt:lpstr>
      <vt:lpstr>可以注意到的是 2006年开始Intel的市场占有率开始迅速上升</vt:lpstr>
      <vt:lpstr>2006年Intel正式发布         2系列处理器</vt:lpstr>
      <vt:lpstr>Core 的成功</vt:lpstr>
      <vt:lpstr>Bulldozer(推土机) 架构：AMD的反击， 彻底失败的反击</vt:lpstr>
      <vt:lpstr>对该设计架构原因的猜测</vt:lpstr>
      <vt:lpstr>问题是……</vt:lpstr>
      <vt:lpstr>Let Ryzen be!</vt:lpstr>
      <vt:lpstr>Intel Core</vt:lpstr>
      <vt:lpstr>AMD Ryzen</vt:lpstr>
      <vt:lpstr>MCM</vt:lpstr>
      <vt:lpstr>散热问题</vt:lpstr>
      <vt:lpstr>通信？</vt:lpstr>
      <vt:lpstr>PowerPoint 演示文稿</vt:lpstr>
      <vt:lpstr>Cache  (tag&amp;SRAM)</vt:lpstr>
      <vt:lpstr> </vt:lpstr>
      <vt:lpstr>PowerPoint 演示文稿</vt:lpstr>
      <vt:lpstr>流水线（pipeline） </vt:lpstr>
      <vt:lpstr>PART   2 对未来发展的一些展望   </vt:lpstr>
      <vt:lpstr>PowerPoint 演示文稿</vt:lpstr>
      <vt:lpstr>发展带动需求 </vt:lpstr>
      <vt:lpstr>需求带动发展 </vt:lpstr>
      <vt:lpstr>X86/X64</vt:lpstr>
      <vt:lpstr>ARM </vt:lpstr>
      <vt:lpstr>RISC-V</vt:lpstr>
      <vt:lpstr>ONE MORE THING</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中央处理器的发展</dc:title>
  <dc:creator>Qjddddd</dc:creator>
  <cp:revision>16</cp:revision>
  <dcterms:created xsi:type="dcterms:W3CDTF">2020-12-02T17:40:09Z</dcterms:created>
  <dcterms:modified xsi:type="dcterms:W3CDTF">2021-01-15T10:56:42Z</dcterms:modified>
</cp:coreProperties>
</file>

<file path=docProps/thumbnail.jpeg>
</file>